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3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9" autoAdjust="0"/>
  </p:normalViewPr>
  <p:slideViewPr>
    <p:cSldViewPr>
      <p:cViewPr>
        <p:scale>
          <a:sx n="125" d="100"/>
          <a:sy n="125" d="100"/>
        </p:scale>
        <p:origin x="-1224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638D8-92C4-433B-B2C4-FDB2E38D560E}" type="datetimeFigureOut">
              <a:rPr lang="ru-RU" smtClean="0"/>
              <a:t>06.03.2019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81D51-BE2F-47B3-8EB1-683E823DF2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59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CF89-0FE1-4831-BD22-91CF85607D71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22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88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475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388" y="0"/>
            <a:ext cx="8780462" cy="13668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79388" y="1636713"/>
            <a:ext cx="8780462" cy="216376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79388" y="3952875"/>
            <a:ext cx="8780462" cy="21637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>
          <a:xfrm>
            <a:off x="6975475" y="630872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5920905-2FFB-46D5-B93E-923DF41E83F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40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0"/>
            <a:ext cx="8780462" cy="1366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1636713"/>
            <a:ext cx="8780462" cy="447992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94A8E-B23E-46F9-97A3-446BCB3CA6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352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81" name="Rectangle 21"/>
          <p:cNvSpPr>
            <a:spLocks noChangeArrowheads="1"/>
          </p:cNvSpPr>
          <p:nvPr userDrawn="1"/>
        </p:nvSpPr>
        <p:spPr bwMode="auto">
          <a:xfrm>
            <a:off x="0" y="2285991"/>
            <a:ext cx="9144000" cy="228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71379" name="Rectangle 1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25" y="2319078"/>
            <a:ext cx="8642350" cy="2209800"/>
          </a:xfrm>
        </p:spPr>
        <p:txBody>
          <a:bodyPr/>
          <a:lstStyle>
            <a:lvl1pPr>
              <a:defRPr sz="5000">
                <a:solidFill>
                  <a:schemeClr val="bg2"/>
                </a:solidFill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9" name="Rectangle 49"/>
          <p:cNvSpPr>
            <a:spLocks noChangeArrowheads="1"/>
          </p:cNvSpPr>
          <p:nvPr userDrawn="1"/>
        </p:nvSpPr>
        <p:spPr bwMode="auto">
          <a:xfrm>
            <a:off x="0" y="1440000"/>
            <a:ext cx="9140825" cy="9048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Rectangle 50"/>
          <p:cNvSpPr>
            <a:spLocks noChangeArrowheads="1"/>
          </p:cNvSpPr>
          <p:nvPr userDrawn="1"/>
        </p:nvSpPr>
        <p:spPr bwMode="auto">
          <a:xfrm>
            <a:off x="0" y="5418000"/>
            <a:ext cx="9140825" cy="9048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33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99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33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63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3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30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0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47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1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C9C55-34A9-46E3-ADC1-964408AEF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17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gif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javase/technologies/desktop/media/" TargetMode="External"/><Relationship Id="rId2" Type="http://schemas.openxmlformats.org/officeDocument/2006/relationships/hyperlink" Target="http://www.oracle.com/technetwork/java/javase/documentation/api-jsp-136079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Кроссплатформенное программирование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501008"/>
            <a:ext cx="9144000" cy="2952328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Подготовлено по материалам</a:t>
            </a:r>
          </a:p>
          <a:p>
            <a:r>
              <a:rPr lang="en-US" sz="2800" dirty="0" smtClean="0"/>
              <a:t>http://www.ccfit.nsu.ru/~rylov/java_lections/index.html</a:t>
            </a:r>
          </a:p>
          <a:p>
            <a:endParaRPr lang="en-US" sz="2800" dirty="0"/>
          </a:p>
          <a:p>
            <a:r>
              <a:rPr lang="ru-RU" sz="2800" dirty="0" smtClean="0"/>
              <a:t>Лекция доступна по адресу</a:t>
            </a:r>
          </a:p>
          <a:p>
            <a:r>
              <a:rPr lang="en-US" sz="2800" dirty="0" smtClean="0"/>
              <a:t>http://github.com/a-vodka/java/</a:t>
            </a:r>
          </a:p>
          <a:p>
            <a:endParaRPr lang="en-US" sz="2800" dirty="0" smtClean="0"/>
          </a:p>
          <a:p>
            <a:r>
              <a:rPr lang="ru-RU" sz="2800" dirty="0" smtClean="0"/>
              <a:t>Хороший учебник по </a:t>
            </a:r>
            <a:r>
              <a:rPr lang="en-US" sz="2800" dirty="0" smtClean="0"/>
              <a:t>Java</a:t>
            </a:r>
          </a:p>
          <a:p>
            <a:r>
              <a:rPr lang="en-US" sz="2800" dirty="0"/>
              <a:t>https://math.sgu.ru/sites/chairs/prinf/materials/java/index.htm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45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Диспетчер компоновки  </a:t>
            </a:r>
            <a:r>
              <a:rPr lang="en-US" sz="2400" b="1" dirty="0" smtClean="0"/>
              <a:t>Layout Manager</a:t>
            </a:r>
            <a:endParaRPr lang="ru-RU" sz="2400" b="1" dirty="0" smtClean="0"/>
          </a:p>
        </p:txBody>
      </p:sp>
      <p:sp>
        <p:nvSpPr>
          <p:cNvPr id="14" name="Прямоугольник 13"/>
          <p:cNvSpPr/>
          <p:nvPr/>
        </p:nvSpPr>
        <p:spPr>
          <a:xfrm>
            <a:off x="1000100" y="714356"/>
            <a:ext cx="8001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 smtClean="0">
                <a:solidFill>
                  <a:srgbClr val="FF0000"/>
                </a:solidFill>
              </a:rPr>
              <a:t>GridLayout</a:t>
            </a:r>
            <a:r>
              <a:rPr lang="ru-RU" b="1" i="1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– располагает компоненты в гриде (</a:t>
            </a:r>
            <a:r>
              <a:rPr lang="ru-RU" b="1" dirty="0" smtClean="0"/>
              <a:t>таблице</a:t>
            </a:r>
            <a:r>
              <a:rPr lang="ru-RU" dirty="0" smtClean="0"/>
              <a:t>).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42876" y="1268760"/>
            <a:ext cx="514350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</a:p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dirty="0" err="1" smtClean="0"/>
              <a:t>jpan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jpan.setLayout</a:t>
            </a:r>
            <a:r>
              <a:rPr lang="en-US" dirty="0" smtClean="0"/>
              <a:t> ( 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</a:rPr>
              <a:t>GridLayout</a:t>
            </a:r>
            <a:r>
              <a:rPr lang="en-US" b="1" dirty="0" smtClean="0"/>
              <a:t>(4, 3, 10, 10) );</a:t>
            </a:r>
          </a:p>
          <a:p>
            <a:r>
              <a:rPr lang="en-US" sz="1400" i="1" dirty="0" smtClean="0">
                <a:solidFill>
                  <a:srgbClr val="00B050"/>
                </a:solidFill>
              </a:rPr>
              <a:t>/</a:t>
            </a:r>
            <a:r>
              <a:rPr lang="ru-RU" sz="1400" i="1" dirty="0" smtClean="0">
                <a:solidFill>
                  <a:srgbClr val="00B050"/>
                </a:solidFill>
              </a:rPr>
              <a:t>* кол-во строк, столбцов, расстояние по ширине между элементами и -//- по высоте*/</a:t>
            </a:r>
            <a:endParaRPr lang="en-US" sz="1400" i="1" dirty="0" smtClean="0">
              <a:solidFill>
                <a:srgbClr val="00B050"/>
              </a:solidFill>
            </a:endParaRPr>
          </a:p>
          <a:p>
            <a:r>
              <a:rPr lang="nn-NO" dirty="0" smtClean="0"/>
              <a:t>for (int i=0; i&lt;12; i++)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("Button "+ </a:t>
            </a:r>
            <a:r>
              <a:rPr lang="en-US" dirty="0" err="1" smtClean="0"/>
              <a:t>i</a:t>
            </a:r>
            <a:r>
              <a:rPr lang="en-US" dirty="0" smtClean="0"/>
              <a:t>));</a:t>
            </a:r>
          </a:p>
          <a:p>
            <a:r>
              <a:rPr lang="ru-RU" dirty="0" smtClean="0"/>
              <a:t>}</a:t>
            </a:r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 cstate="print"/>
          <a:srcRect l="7363" t="25767" r="70592" b="47444"/>
          <a:stretch>
            <a:fillRect/>
          </a:stretch>
        </p:blipFill>
        <p:spPr bwMode="auto">
          <a:xfrm>
            <a:off x="5286380" y="1338962"/>
            <a:ext cx="3727799" cy="209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4" cstate="print"/>
          <a:srcRect l="7248" t="25767" r="70592" b="48057"/>
          <a:stretch>
            <a:fillRect/>
          </a:stretch>
        </p:blipFill>
        <p:spPr bwMode="auto">
          <a:xfrm>
            <a:off x="5286380" y="3571876"/>
            <a:ext cx="371477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142844" y="3694703"/>
            <a:ext cx="47863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</a:p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dirty="0" err="1" smtClean="0"/>
              <a:t>jpan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jpan.setLayout</a:t>
            </a:r>
            <a:r>
              <a:rPr lang="en-US" dirty="0" smtClean="0"/>
              <a:t> ( 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</a:rPr>
              <a:t>GridLayout</a:t>
            </a:r>
            <a:r>
              <a:rPr lang="en-US" b="1" dirty="0" smtClean="0"/>
              <a:t>(4, 3, 20, 5) );</a:t>
            </a:r>
          </a:p>
          <a:p>
            <a:r>
              <a:rPr lang="nn-NO" dirty="0" smtClean="0"/>
              <a:t>for (int i=0; i&lt;12; i++)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("Button "+ </a:t>
            </a:r>
            <a:r>
              <a:rPr lang="en-US" dirty="0" err="1" smtClean="0"/>
              <a:t>i</a:t>
            </a:r>
            <a:r>
              <a:rPr lang="en-US" dirty="0" smtClean="0"/>
              <a:t>));</a:t>
            </a:r>
          </a:p>
          <a:p>
            <a:r>
              <a:rPr lang="ru-RU" dirty="0" smtClean="0"/>
              <a:t>}</a:t>
            </a:r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02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-2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Установка размера</a:t>
            </a:r>
            <a:r>
              <a:rPr lang="en-US" sz="2400" b="1" dirty="0" smtClean="0"/>
              <a:t> </a:t>
            </a:r>
            <a:r>
              <a:rPr lang="ru-RU" sz="2400" b="1" dirty="0" smtClean="0"/>
              <a:t>компонента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000100" y="542678"/>
            <a:ext cx="80010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/>
              <a:t>По умолчанию размер компонента определяется его содержимым, </a:t>
            </a:r>
          </a:p>
          <a:p>
            <a:r>
              <a:rPr lang="ru-RU" i="1" dirty="0" smtClean="0"/>
              <a:t>и зависит от используемого диспетчера компоновки. </a:t>
            </a:r>
          </a:p>
          <a:p>
            <a:endParaRPr lang="ru-RU" sz="800" dirty="0" smtClean="0"/>
          </a:p>
          <a:p>
            <a:r>
              <a:rPr lang="ru-RU" dirty="0" smtClean="0"/>
              <a:t>Можно явно указать предпочтительный </a:t>
            </a:r>
            <a:r>
              <a:rPr lang="ru-RU" b="1" i="1" dirty="0" smtClean="0"/>
              <a:t>размер</a:t>
            </a:r>
            <a:r>
              <a:rPr lang="ru-RU" i="1" dirty="0" smtClean="0"/>
              <a:t> </a:t>
            </a:r>
            <a:r>
              <a:rPr lang="ru-RU" b="1" i="1" dirty="0" smtClean="0"/>
              <a:t>компонента</a:t>
            </a:r>
            <a:r>
              <a:rPr lang="ru-RU" i="1" dirty="0" smtClean="0"/>
              <a:t> </a:t>
            </a:r>
            <a:r>
              <a:rPr lang="ru-RU" dirty="0" smtClean="0"/>
              <a:t>вызвав метод </a:t>
            </a:r>
            <a:r>
              <a:rPr lang="en-US" b="1" i="1" dirty="0" err="1" smtClean="0">
                <a:solidFill>
                  <a:srgbClr val="FF0000"/>
                </a:solidFill>
              </a:rPr>
              <a:t>setPreferredSize</a:t>
            </a:r>
            <a:r>
              <a:rPr lang="en-US" b="1" i="1" dirty="0" smtClean="0">
                <a:solidFill>
                  <a:srgbClr val="FF0000"/>
                </a:solidFill>
              </a:rPr>
              <a:t>(Dimension</a:t>
            </a:r>
            <a:r>
              <a:rPr lang="ru-RU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newPS</a:t>
            </a:r>
            <a:r>
              <a:rPr lang="en-US" b="1" i="1" dirty="0" smtClean="0">
                <a:solidFill>
                  <a:srgbClr val="FF0000"/>
                </a:solidFill>
              </a:rPr>
              <a:t>)</a:t>
            </a:r>
            <a:r>
              <a:rPr lang="en-US" b="1" i="1" dirty="0" smtClean="0"/>
              <a:t> 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где класс </a:t>
            </a:r>
            <a:r>
              <a:rPr lang="ru-RU" b="1" i="1" dirty="0" err="1" smtClean="0"/>
              <a:t>Dimension</a:t>
            </a:r>
            <a:r>
              <a:rPr lang="ru-RU" dirty="0" smtClean="0"/>
              <a:t> (</a:t>
            </a:r>
            <a:r>
              <a:rPr lang="ru-RU" dirty="0" err="1" smtClean="0"/>
              <a:t>int</a:t>
            </a:r>
            <a:r>
              <a:rPr lang="ru-RU" dirty="0" smtClean="0"/>
              <a:t>  </a:t>
            </a:r>
            <a:r>
              <a:rPr lang="ru-RU" dirty="0" err="1" smtClean="0"/>
              <a:t>w</a:t>
            </a:r>
            <a:r>
              <a:rPr lang="ru-RU" dirty="0" smtClean="0"/>
              <a:t>, </a:t>
            </a:r>
            <a:r>
              <a:rPr lang="ru-RU" dirty="0" err="1" smtClean="0"/>
              <a:t>int</a:t>
            </a:r>
            <a:r>
              <a:rPr lang="ru-RU" dirty="0" smtClean="0"/>
              <a:t>  </a:t>
            </a:r>
            <a:r>
              <a:rPr lang="ru-RU" dirty="0" err="1" smtClean="0"/>
              <a:t>h</a:t>
            </a:r>
            <a:r>
              <a:rPr lang="ru-RU" dirty="0" smtClean="0"/>
              <a:t>) задает </a:t>
            </a:r>
            <a:r>
              <a:rPr lang="ru-RU" b="1" dirty="0" err="1" smtClean="0"/>
              <a:t>w</a:t>
            </a:r>
            <a:r>
              <a:rPr lang="ru-RU" dirty="0" smtClean="0"/>
              <a:t> – ширину и </a:t>
            </a:r>
            <a:r>
              <a:rPr lang="ru-RU" b="1" dirty="0" err="1" smtClean="0"/>
              <a:t>h</a:t>
            </a:r>
            <a:r>
              <a:rPr lang="ru-RU" dirty="0" smtClean="0"/>
              <a:t> – высоту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42844" y="2428868"/>
            <a:ext cx="4786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</a:p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dirty="0" err="1" smtClean="0"/>
              <a:t>jpan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JButton</a:t>
            </a:r>
            <a:r>
              <a:rPr lang="en-US" dirty="0" smtClean="0"/>
              <a:t> </a:t>
            </a:r>
            <a:r>
              <a:rPr lang="en-US" dirty="0" err="1" smtClean="0"/>
              <a:t>btn</a:t>
            </a:r>
            <a:r>
              <a:rPr lang="en-US" dirty="0" smtClean="0"/>
              <a:t> = </a:t>
            </a:r>
            <a:r>
              <a:rPr lang="en-US" b="1" dirty="0" smtClean="0"/>
              <a:t>new </a:t>
            </a:r>
            <a:r>
              <a:rPr lang="en-US" b="1" dirty="0" err="1" smtClean="0"/>
              <a:t>JButton</a:t>
            </a:r>
            <a:r>
              <a:rPr lang="en-US" dirty="0" smtClean="0"/>
              <a:t>("</a:t>
            </a:r>
            <a:r>
              <a:rPr lang="en-US" dirty="0" err="1" smtClean="0"/>
              <a:t>Размер</a:t>
            </a:r>
            <a:r>
              <a:rPr lang="en-US" dirty="0" smtClean="0"/>
              <a:t> 180х50");</a:t>
            </a:r>
          </a:p>
          <a:p>
            <a:r>
              <a:rPr lang="en-US" b="1" dirty="0" err="1" smtClean="0"/>
              <a:t>btn.</a:t>
            </a:r>
            <a:r>
              <a:rPr lang="en-US" b="1" dirty="0" err="1" smtClean="0">
                <a:solidFill>
                  <a:srgbClr val="FF0000"/>
                </a:solidFill>
              </a:rPr>
              <a:t>setPreferredSize</a:t>
            </a:r>
            <a:r>
              <a:rPr lang="en-US" b="1" dirty="0" smtClean="0">
                <a:solidFill>
                  <a:srgbClr val="FF0000"/>
                </a:solidFill>
              </a:rPr>
              <a:t>(new Dimension(180,50))</a:t>
            </a:r>
            <a:r>
              <a:rPr lang="en-US" b="1" dirty="0" smtClean="0"/>
              <a:t>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</a:t>
            </a:r>
            <a:r>
              <a:rPr lang="en-US" dirty="0" err="1" smtClean="0"/>
              <a:t>btn</a:t>
            </a:r>
            <a:r>
              <a:rPr lang="en-US" dirty="0" smtClean="0"/>
              <a:t>); </a:t>
            </a:r>
          </a:p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  <a:endParaRPr lang="ru-RU" dirty="0"/>
          </a:p>
        </p:txBody>
      </p:sp>
      <p:pic>
        <p:nvPicPr>
          <p:cNvPr id="16" name="Рисунок 15"/>
          <p:cNvPicPr/>
          <p:nvPr/>
        </p:nvPicPr>
        <p:blipFill>
          <a:blip r:embed="rId3" cstate="print"/>
          <a:srcRect l="7133" t="25767" r="70592" b="47853"/>
          <a:stretch>
            <a:fillRect/>
          </a:stretch>
        </p:blipFill>
        <p:spPr bwMode="auto">
          <a:xfrm>
            <a:off x="5429256" y="2214554"/>
            <a:ext cx="350046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4" cstate="print"/>
          <a:srcRect l="7485" t="25461" r="70707" b="47648"/>
          <a:stretch>
            <a:fillRect/>
          </a:stretch>
        </p:blipFill>
        <p:spPr bwMode="auto">
          <a:xfrm>
            <a:off x="5500694" y="4286256"/>
            <a:ext cx="342902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Прямоугольник 17"/>
          <p:cNvSpPr/>
          <p:nvPr/>
        </p:nvSpPr>
        <p:spPr>
          <a:xfrm>
            <a:off x="142844" y="4214818"/>
            <a:ext cx="4786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</a:p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dirty="0" err="1" smtClean="0"/>
              <a:t>jpan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JButton</a:t>
            </a:r>
            <a:r>
              <a:rPr lang="en-US" dirty="0" smtClean="0"/>
              <a:t> </a:t>
            </a:r>
            <a:r>
              <a:rPr lang="en-US" dirty="0" err="1" smtClean="0"/>
              <a:t>btn</a:t>
            </a:r>
            <a:r>
              <a:rPr lang="en-US" dirty="0" smtClean="0"/>
              <a:t> = </a:t>
            </a:r>
            <a:r>
              <a:rPr lang="en-US" b="1" dirty="0" smtClean="0"/>
              <a:t>new </a:t>
            </a:r>
            <a:r>
              <a:rPr lang="en-US" b="1" dirty="0" err="1" smtClean="0"/>
              <a:t>JButton</a:t>
            </a:r>
            <a:r>
              <a:rPr lang="en-US" dirty="0" smtClean="0"/>
              <a:t>("</a:t>
            </a:r>
            <a:r>
              <a:rPr lang="en-US" dirty="0" err="1" smtClean="0"/>
              <a:t>Размер</a:t>
            </a:r>
            <a:r>
              <a:rPr lang="en-US" dirty="0" smtClean="0"/>
              <a:t> </a:t>
            </a:r>
            <a:r>
              <a:rPr lang="ru-RU" dirty="0" smtClean="0"/>
              <a:t>22</a:t>
            </a:r>
            <a:r>
              <a:rPr lang="en-US" dirty="0" smtClean="0"/>
              <a:t>0х</a:t>
            </a:r>
            <a:r>
              <a:rPr lang="ru-RU" dirty="0" smtClean="0"/>
              <a:t>10</a:t>
            </a:r>
            <a:r>
              <a:rPr lang="en-US" dirty="0" smtClean="0"/>
              <a:t>0");</a:t>
            </a:r>
          </a:p>
          <a:p>
            <a:r>
              <a:rPr lang="en-US" b="1" dirty="0" err="1" smtClean="0"/>
              <a:t>btn.</a:t>
            </a:r>
            <a:r>
              <a:rPr lang="en-US" b="1" dirty="0" err="1" smtClean="0">
                <a:solidFill>
                  <a:srgbClr val="FF0000"/>
                </a:solidFill>
              </a:rPr>
              <a:t>setPreferredSize</a:t>
            </a:r>
            <a:r>
              <a:rPr lang="en-US" b="1" dirty="0" smtClean="0">
                <a:solidFill>
                  <a:srgbClr val="FF0000"/>
                </a:solidFill>
              </a:rPr>
              <a:t>(new Dimension(</a:t>
            </a:r>
            <a:r>
              <a:rPr lang="ru-RU" b="1" dirty="0" smtClean="0">
                <a:solidFill>
                  <a:srgbClr val="FF0000"/>
                </a:solidFill>
              </a:rPr>
              <a:t>22</a:t>
            </a:r>
            <a:r>
              <a:rPr lang="en-US" b="1" dirty="0" smtClean="0">
                <a:solidFill>
                  <a:srgbClr val="FF0000"/>
                </a:solidFill>
              </a:rPr>
              <a:t>0,</a:t>
            </a:r>
            <a:r>
              <a:rPr lang="ru-RU" b="1" dirty="0" smtClean="0">
                <a:solidFill>
                  <a:srgbClr val="FF0000"/>
                </a:solidFill>
              </a:rPr>
              <a:t>10</a:t>
            </a:r>
            <a:r>
              <a:rPr lang="en-US" b="1" dirty="0" smtClean="0">
                <a:solidFill>
                  <a:srgbClr val="FF0000"/>
                </a:solidFill>
              </a:rPr>
              <a:t>0))</a:t>
            </a:r>
            <a:r>
              <a:rPr lang="en-US" b="1" dirty="0" smtClean="0"/>
              <a:t>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</a:t>
            </a:r>
            <a:r>
              <a:rPr lang="en-US" dirty="0" err="1" smtClean="0"/>
              <a:t>btn</a:t>
            </a:r>
            <a:r>
              <a:rPr lang="en-US" dirty="0" smtClean="0"/>
              <a:t>); </a:t>
            </a:r>
          </a:p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42844" y="2143116"/>
            <a:ext cx="2852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dirty="0" err="1" smtClean="0">
                <a:solidFill>
                  <a:srgbClr val="FF0000"/>
                </a:solidFill>
              </a:rPr>
              <a:t>java.awt.Dimension</a:t>
            </a:r>
            <a:r>
              <a:rPr lang="en-US" b="1" dirty="0" smtClean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489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Создание объекта </a:t>
            </a:r>
            <a:r>
              <a:rPr lang="ru-RU" sz="2400" b="1" dirty="0" err="1" smtClean="0"/>
              <a:t>Swinq</a:t>
            </a:r>
            <a:r>
              <a:rPr lang="ru-RU" sz="2400" b="1" dirty="0" smtClean="0"/>
              <a:t> в потоке обработки событий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85688" y="647715"/>
            <a:ext cx="885831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              </a:t>
            </a:r>
            <a:r>
              <a:rPr lang="ru-RU" dirty="0" smtClean="0"/>
              <a:t>Подавляющее большинство </a:t>
            </a:r>
            <a:r>
              <a:rPr lang="ru-RU" dirty="0" err="1" smtClean="0"/>
              <a:t>Swing</a:t>
            </a:r>
            <a:r>
              <a:rPr lang="ru-RU" dirty="0" smtClean="0"/>
              <a:t> - программ управляется событиями. </a:t>
            </a:r>
          </a:p>
          <a:p>
            <a:endParaRPr lang="ru-RU" sz="800" dirty="0" smtClean="0"/>
          </a:p>
          <a:p>
            <a:r>
              <a:rPr lang="ru-RU" b="1" i="1" dirty="0" smtClean="0"/>
              <a:t>Обработчик события</a:t>
            </a:r>
            <a:r>
              <a:rPr lang="ru-RU" dirty="0" smtClean="0"/>
              <a:t>  выполняется в специальном  </a:t>
            </a:r>
            <a:r>
              <a:rPr lang="ru-RU" b="1" i="1" dirty="0" smtClean="0"/>
              <a:t>потоке обработки событий</a:t>
            </a:r>
            <a:r>
              <a:rPr lang="ru-RU" dirty="0" smtClean="0"/>
              <a:t>, формируемом </a:t>
            </a:r>
            <a:r>
              <a:rPr lang="ru-RU" dirty="0" err="1" smtClean="0"/>
              <a:t>Swing</a:t>
            </a:r>
            <a:r>
              <a:rPr lang="ru-RU" dirty="0" smtClean="0"/>
              <a:t>, </a:t>
            </a:r>
            <a:r>
              <a:rPr lang="ru-RU" b="1" i="1" dirty="0" smtClean="0"/>
              <a:t>а не в главном потоке приложения</a:t>
            </a:r>
            <a:r>
              <a:rPr lang="ru-RU" dirty="0" smtClean="0"/>
              <a:t>. </a:t>
            </a:r>
          </a:p>
          <a:p>
            <a:endParaRPr lang="ru-RU" sz="800" dirty="0" smtClean="0"/>
          </a:p>
          <a:p>
            <a:r>
              <a:rPr lang="ru-RU" sz="1400" dirty="0" smtClean="0"/>
              <a:t>Во избежание проблем (связанных, например, с попытками двух потоков одновременно обновить один и тот же компонент),</a:t>
            </a:r>
            <a:r>
              <a:rPr lang="ru-RU" dirty="0" smtClean="0"/>
              <a:t> </a:t>
            </a:r>
            <a:r>
              <a:rPr lang="ru-RU" b="1" i="1" dirty="0" smtClean="0"/>
              <a:t>все элементы</a:t>
            </a:r>
            <a:r>
              <a:rPr lang="ru-RU" i="1" dirty="0" smtClean="0"/>
              <a:t> пользовательского интерфейса </a:t>
            </a:r>
            <a:r>
              <a:rPr lang="ru-RU" b="1" i="1" dirty="0" err="1" smtClean="0"/>
              <a:t>Swing</a:t>
            </a:r>
            <a:r>
              <a:rPr lang="ru-RU" i="1" dirty="0" smtClean="0"/>
              <a:t>  должны создаваться </a:t>
            </a:r>
            <a:r>
              <a:rPr lang="ru-RU" b="1" i="1" dirty="0" smtClean="0"/>
              <a:t>не в основном потоке </a:t>
            </a:r>
            <a:r>
              <a:rPr lang="ru-RU" i="1" dirty="0" smtClean="0"/>
              <a:t>приложения, а </a:t>
            </a:r>
            <a:r>
              <a:rPr lang="ru-RU" b="1" i="1" dirty="0" smtClean="0"/>
              <a:t>в потоке обработки событий</a:t>
            </a:r>
            <a:r>
              <a:rPr lang="ru-RU" i="1" dirty="0" smtClean="0"/>
              <a:t>. </a:t>
            </a:r>
          </a:p>
          <a:p>
            <a:endParaRPr lang="ru-RU" sz="800" i="1" dirty="0" smtClean="0"/>
          </a:p>
          <a:p>
            <a:r>
              <a:rPr lang="ru-RU" dirty="0" smtClean="0"/>
              <a:t>Однако метод  </a:t>
            </a:r>
            <a:r>
              <a:rPr lang="ru-RU" b="1" dirty="0" err="1" smtClean="0"/>
              <a:t>mai</a:t>
            </a:r>
            <a:r>
              <a:rPr lang="en-US" b="1" dirty="0" smtClean="0"/>
              <a:t>n</a:t>
            </a:r>
            <a:r>
              <a:rPr lang="ru-RU" b="1" dirty="0" smtClean="0"/>
              <a:t> () </a:t>
            </a:r>
            <a:r>
              <a:rPr lang="ru-RU" dirty="0" smtClean="0"/>
              <a:t>выполняется </a:t>
            </a:r>
            <a:r>
              <a:rPr lang="ru-RU" b="1" dirty="0" smtClean="0"/>
              <a:t>в основном потоке</a:t>
            </a:r>
            <a:r>
              <a:rPr lang="ru-RU" dirty="0" smtClean="0"/>
              <a:t>. Следовательно, в нем нельзя непосредственно создавать объект </a:t>
            </a:r>
            <a:r>
              <a:rPr lang="ru-RU" dirty="0" err="1" smtClean="0"/>
              <a:t>Swing</a:t>
            </a:r>
            <a:r>
              <a:rPr lang="ru-RU" dirty="0" smtClean="0"/>
              <a:t>. </a:t>
            </a:r>
          </a:p>
          <a:p>
            <a:endParaRPr lang="ru-RU" sz="800" dirty="0" smtClean="0"/>
          </a:p>
          <a:p>
            <a:r>
              <a:rPr lang="ru-RU" dirty="0" smtClean="0"/>
              <a:t>Следует </a:t>
            </a:r>
            <a:r>
              <a:rPr lang="ru-RU" b="1" i="1" dirty="0" smtClean="0"/>
              <a:t>создать </a:t>
            </a:r>
            <a:r>
              <a:rPr lang="ru-RU" dirty="0" smtClean="0"/>
              <a:t>объект </a:t>
            </a:r>
            <a:r>
              <a:rPr lang="ru-RU" b="1" i="1" dirty="0" err="1" smtClean="0">
                <a:solidFill>
                  <a:srgbClr val="FF0000"/>
                </a:solidFill>
              </a:rPr>
              <a:t>Runnable</a:t>
            </a:r>
            <a:r>
              <a:rPr lang="ru-RU" dirty="0" smtClean="0"/>
              <a:t>  выполняемый </a:t>
            </a:r>
            <a:r>
              <a:rPr lang="ru-RU" b="1" i="1" dirty="0" smtClean="0"/>
              <a:t>в потоке  обработки событий</a:t>
            </a:r>
            <a:r>
              <a:rPr lang="ru-RU" dirty="0" smtClean="0"/>
              <a:t>  и предоставить данному объекту возможность создать окно интерфейса программы. </a:t>
            </a:r>
          </a:p>
          <a:p>
            <a:endParaRPr lang="ru-RU" sz="800" dirty="0" smtClean="0"/>
          </a:p>
          <a:p>
            <a:r>
              <a:rPr lang="ru-RU" dirty="0" smtClean="0"/>
              <a:t>Для создания кода в потоке обработки событий, надо использовать один из двух методов, определенных в классе </a:t>
            </a:r>
            <a:r>
              <a:rPr lang="ru-RU" b="1" i="1" dirty="0" err="1" smtClean="0">
                <a:solidFill>
                  <a:srgbClr val="FF0000"/>
                </a:solidFill>
              </a:rPr>
              <a:t>SwingUtilities</a:t>
            </a:r>
            <a:r>
              <a:rPr lang="ru-RU" b="1" i="1" dirty="0" smtClean="0">
                <a:solidFill>
                  <a:srgbClr val="FF0000"/>
                </a:solidFill>
              </a:rPr>
              <a:t>:  </a:t>
            </a:r>
            <a:r>
              <a:rPr lang="ru-RU" b="1" i="1" dirty="0" err="1" smtClean="0">
                <a:solidFill>
                  <a:srgbClr val="FF0000"/>
                </a:solidFill>
              </a:rPr>
              <a:t>invokeLater</a:t>
            </a:r>
            <a:r>
              <a:rPr lang="ru-RU" b="1" i="1" dirty="0" smtClean="0">
                <a:solidFill>
                  <a:srgbClr val="FF0000"/>
                </a:solidFill>
              </a:rPr>
              <a:t> ()  </a:t>
            </a:r>
            <a:r>
              <a:rPr lang="ru-RU" dirty="0" smtClean="0"/>
              <a:t>или  </a:t>
            </a:r>
            <a:r>
              <a:rPr lang="ru-RU" b="1" i="1" dirty="0" err="1" smtClean="0">
                <a:solidFill>
                  <a:srgbClr val="FF0000"/>
                </a:solidFill>
              </a:rPr>
              <a:t>invokeAndWait</a:t>
            </a:r>
            <a:r>
              <a:rPr lang="ru-RU" b="1" i="1" dirty="0" smtClean="0">
                <a:solidFill>
                  <a:srgbClr val="FF0000"/>
                </a:solidFill>
              </a:rPr>
              <a:t> ()</a:t>
            </a:r>
            <a:r>
              <a:rPr lang="ru-RU" dirty="0" smtClean="0"/>
              <a:t>. </a:t>
            </a:r>
          </a:p>
          <a:p>
            <a:endParaRPr lang="ru-RU" sz="800" dirty="0" smtClean="0"/>
          </a:p>
          <a:p>
            <a:r>
              <a:rPr lang="en-US" b="1" dirty="0" smtClean="0"/>
              <a:t>static void </a:t>
            </a:r>
            <a:r>
              <a:rPr lang="en-US" b="1" dirty="0" err="1" smtClean="0"/>
              <a:t>invokeLater</a:t>
            </a:r>
            <a:r>
              <a:rPr lang="en-US" b="1" dirty="0" smtClean="0"/>
              <a:t>(</a:t>
            </a:r>
            <a:r>
              <a:rPr lang="en-US" b="1" dirty="0" err="1" smtClean="0"/>
              <a:t>Runnable</a:t>
            </a:r>
            <a:r>
              <a:rPr lang="en-US" b="1" dirty="0" smtClean="0"/>
              <a:t> </a:t>
            </a:r>
            <a:r>
              <a:rPr lang="en-US" b="1" dirty="0" err="1" smtClean="0"/>
              <a:t>obj</a:t>
            </a:r>
            <a:r>
              <a:rPr lang="en-US" b="1" dirty="0" smtClean="0"/>
              <a:t>)</a:t>
            </a:r>
            <a:r>
              <a:rPr lang="ru-RU" b="1" dirty="0" smtClean="0"/>
              <a:t>;</a:t>
            </a:r>
            <a:r>
              <a:rPr lang="en-US" b="1" dirty="0" smtClean="0"/>
              <a:t> </a:t>
            </a:r>
            <a:r>
              <a:rPr lang="ru-RU" sz="1400" i="1" dirty="0" smtClean="0"/>
              <a:t>сразу возвращает управление вызывающему методу</a:t>
            </a:r>
            <a:r>
              <a:rPr lang="ru-RU" i="1" dirty="0" smtClean="0"/>
              <a:t> </a:t>
            </a:r>
          </a:p>
          <a:p>
            <a:r>
              <a:rPr lang="en-US" b="1" dirty="0" smtClean="0"/>
              <a:t>static void </a:t>
            </a:r>
            <a:r>
              <a:rPr lang="en-US" b="1" dirty="0" err="1" smtClean="0"/>
              <a:t>invokeAndWait</a:t>
            </a:r>
            <a:r>
              <a:rPr lang="en-US" b="1" dirty="0" smtClean="0"/>
              <a:t>(</a:t>
            </a:r>
            <a:r>
              <a:rPr lang="en-US" b="1" dirty="0" err="1" smtClean="0"/>
              <a:t>Runnable</a:t>
            </a:r>
            <a:r>
              <a:rPr lang="en-US" b="1" dirty="0" smtClean="0"/>
              <a:t> </a:t>
            </a:r>
            <a:r>
              <a:rPr lang="en-US" b="1" dirty="0" err="1" smtClean="0"/>
              <a:t>obj</a:t>
            </a:r>
            <a:r>
              <a:rPr lang="en-US" b="1" dirty="0" smtClean="0"/>
              <a:t>)</a:t>
            </a:r>
            <a:r>
              <a:rPr lang="ru-RU" b="1" dirty="0" smtClean="0"/>
              <a:t>;</a:t>
            </a:r>
            <a:r>
              <a:rPr lang="en-US" b="1" dirty="0" smtClean="0"/>
              <a:t> </a:t>
            </a:r>
            <a:r>
              <a:rPr lang="ru-RU" sz="1400" i="1" dirty="0" smtClean="0"/>
              <a:t>ожидает завершения метода о</a:t>
            </a:r>
            <a:r>
              <a:rPr lang="en-US" sz="1400" i="1" dirty="0" err="1" smtClean="0"/>
              <a:t>bj</a:t>
            </a:r>
            <a:r>
              <a:rPr lang="en-US" sz="1400" i="1" dirty="0" smtClean="0"/>
              <a:t> run (). </a:t>
            </a:r>
          </a:p>
          <a:p>
            <a:r>
              <a:rPr lang="ru-RU" dirty="0" smtClean="0"/>
              <a:t>где </a:t>
            </a:r>
            <a:r>
              <a:rPr lang="en-US" i="1" dirty="0" err="1" smtClean="0"/>
              <a:t>obj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- объект </a:t>
            </a:r>
            <a:r>
              <a:rPr lang="en-US" i="1" dirty="0" err="1" smtClean="0"/>
              <a:t>Runnable</a:t>
            </a:r>
            <a:r>
              <a:rPr lang="en-US" dirty="0" smtClean="0"/>
              <a:t>, </a:t>
            </a:r>
            <a:r>
              <a:rPr lang="ru-RU" dirty="0" smtClean="0"/>
              <a:t> метод </a:t>
            </a:r>
            <a:r>
              <a:rPr lang="en-US" b="1" i="1" dirty="0" smtClean="0">
                <a:solidFill>
                  <a:srgbClr val="FF0000"/>
                </a:solidFill>
              </a:rPr>
              <a:t>run () </a:t>
            </a:r>
            <a:r>
              <a:rPr lang="ru-RU" b="1" i="1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которого</a:t>
            </a:r>
            <a:r>
              <a:rPr lang="en-US" dirty="0" smtClean="0"/>
              <a:t> </a:t>
            </a:r>
            <a:r>
              <a:rPr lang="ru-RU" dirty="0" smtClean="0"/>
              <a:t>вызывается в потоке обработки событий.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35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Создание объекта </a:t>
            </a:r>
            <a:r>
              <a:rPr lang="ru-RU" sz="2400" b="1" dirty="0" err="1" smtClean="0"/>
              <a:t>Swinq</a:t>
            </a:r>
            <a:r>
              <a:rPr lang="ru-RU" sz="2400" b="1" dirty="0" smtClean="0"/>
              <a:t> в потоке обработки событий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28662" y="428604"/>
            <a:ext cx="807249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javax.swing</a:t>
            </a:r>
            <a:r>
              <a:rPr lang="en-US" dirty="0" smtClean="0"/>
              <a:t>.*;</a:t>
            </a:r>
            <a:endParaRPr lang="ru-RU" dirty="0" smtClean="0"/>
          </a:p>
          <a:p>
            <a:r>
              <a:rPr lang="en-US" dirty="0" smtClean="0"/>
              <a:t>public class </a:t>
            </a:r>
            <a:r>
              <a:rPr lang="en-US" sz="2000" b="1" dirty="0" err="1" smtClean="0">
                <a:solidFill>
                  <a:srgbClr val="0070C0"/>
                </a:solidFill>
              </a:rPr>
              <a:t>firstSw</a:t>
            </a:r>
            <a:r>
              <a:rPr lang="en-US" sz="2000" dirty="0" smtClean="0"/>
              <a:t> </a:t>
            </a:r>
            <a:r>
              <a:rPr lang="en-US" dirty="0" smtClean="0"/>
              <a:t>{</a:t>
            </a:r>
            <a:endParaRPr lang="ru-RU" dirty="0" smtClean="0"/>
          </a:p>
          <a:p>
            <a:r>
              <a:rPr lang="en-US" dirty="0" smtClean="0"/>
              <a:t>        public </a:t>
            </a:r>
            <a:r>
              <a:rPr lang="en-US" sz="2400" b="1" dirty="0" err="1" smtClean="0">
                <a:solidFill>
                  <a:srgbClr val="0070C0"/>
                </a:solidFill>
              </a:rPr>
              <a:t>firstSw</a:t>
            </a:r>
            <a:r>
              <a:rPr lang="en-US" sz="2400" b="1" dirty="0" smtClean="0">
                <a:solidFill>
                  <a:srgbClr val="0070C0"/>
                </a:solidFill>
              </a:rPr>
              <a:t>() </a:t>
            </a:r>
            <a:r>
              <a:rPr lang="en-US" dirty="0" smtClean="0"/>
              <a:t>{</a:t>
            </a:r>
          </a:p>
          <a:p>
            <a:r>
              <a:rPr lang="en-US" i="1" dirty="0" smtClean="0">
                <a:solidFill>
                  <a:srgbClr val="00B050"/>
                </a:solidFill>
              </a:rPr>
              <a:t>         	</a:t>
            </a:r>
            <a:r>
              <a:rPr lang="ru-RU" i="1" dirty="0" smtClean="0">
                <a:solidFill>
                  <a:srgbClr val="00B050"/>
                </a:solidFill>
              </a:rPr>
              <a:t>// Создание контейнера </a:t>
            </a:r>
            <a:r>
              <a:rPr lang="ru-RU" i="1" dirty="0" err="1" smtClean="0">
                <a:solidFill>
                  <a:srgbClr val="00B050"/>
                </a:solidFill>
              </a:rPr>
              <a:t>ве</a:t>
            </a:r>
            <a:r>
              <a:rPr lang="en-US" i="1" dirty="0" err="1" smtClean="0">
                <a:solidFill>
                  <a:srgbClr val="00B050"/>
                </a:solidFill>
              </a:rPr>
              <a:t>px</a:t>
            </a:r>
            <a:r>
              <a:rPr lang="ru-RU" i="1" dirty="0" smtClean="0">
                <a:solidFill>
                  <a:srgbClr val="00B050"/>
                </a:solidFill>
              </a:rPr>
              <a:t>нег</a:t>
            </a:r>
            <a:r>
              <a:rPr lang="en-US" i="1" dirty="0" smtClean="0">
                <a:solidFill>
                  <a:srgbClr val="00B050"/>
                </a:solidFill>
              </a:rPr>
              <a:t>o </a:t>
            </a:r>
            <a:r>
              <a:rPr lang="ru-RU" i="1" dirty="0" smtClean="0">
                <a:solidFill>
                  <a:srgbClr val="00B050"/>
                </a:solidFill>
              </a:rPr>
              <a:t>уровня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400" dirty="0" err="1" smtClean="0">
                <a:solidFill>
                  <a:srgbClr val="7030A0"/>
                </a:solidFill>
              </a:rPr>
              <a:t>JFrame</a:t>
            </a:r>
            <a:r>
              <a:rPr lang="en-US" sz="2400" dirty="0" smtClean="0"/>
              <a:t>  </a:t>
            </a:r>
            <a:r>
              <a:rPr lang="en-US" sz="2000" b="1" dirty="0" err="1">
                <a:solidFill>
                  <a:srgbClr val="7030A0"/>
                </a:solidFill>
              </a:rPr>
              <a:t>jfrm</a:t>
            </a:r>
            <a:r>
              <a:rPr lang="en-US" sz="1600" dirty="0" smtClean="0"/>
              <a:t>  </a:t>
            </a:r>
            <a:r>
              <a:rPr lang="en-US" dirty="0" smtClean="0"/>
              <a:t>= new </a:t>
            </a:r>
            <a:r>
              <a:rPr lang="en-US" dirty="0" err="1" smtClean="0"/>
              <a:t>JFrame</a:t>
            </a:r>
            <a:r>
              <a:rPr lang="en-US" dirty="0" smtClean="0"/>
              <a:t>("</a:t>
            </a:r>
            <a:r>
              <a:rPr lang="ru-RU" dirty="0" smtClean="0"/>
              <a:t>А </a:t>
            </a:r>
            <a:r>
              <a:rPr lang="en-US" dirty="0" smtClean="0"/>
              <a:t>Simple </a:t>
            </a:r>
            <a:r>
              <a:rPr lang="en-US" dirty="0" err="1" smtClean="0"/>
              <a:t>Swinq</a:t>
            </a:r>
            <a:r>
              <a:rPr lang="en-US" dirty="0" smtClean="0"/>
              <a:t> ");</a:t>
            </a:r>
            <a:r>
              <a:rPr lang="ru-RU" i="1" dirty="0" smtClean="0">
                <a:solidFill>
                  <a:srgbClr val="00B050"/>
                </a:solidFill>
              </a:rPr>
              <a:t>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b="1" dirty="0" err="1">
                <a:solidFill>
                  <a:srgbClr val="7030A0"/>
                </a:solidFill>
              </a:rPr>
              <a:t>jfrm</a:t>
            </a:r>
            <a:r>
              <a:rPr lang="en-US" dirty="0" err="1" smtClean="0"/>
              <a:t>.setSize</a:t>
            </a:r>
            <a:r>
              <a:rPr lang="en-US" dirty="0" smtClean="0"/>
              <a:t>(275, 100);</a:t>
            </a:r>
            <a:r>
              <a:rPr lang="ru-RU" dirty="0" smtClean="0"/>
              <a:t> </a:t>
            </a:r>
            <a:r>
              <a:rPr lang="ru-RU" i="1" dirty="0" smtClean="0">
                <a:solidFill>
                  <a:srgbClr val="00B050"/>
                </a:solidFill>
              </a:rPr>
              <a:t>// Установка </a:t>
            </a:r>
            <a:r>
              <a:rPr lang="ru-RU" i="1" dirty="0" err="1" smtClean="0">
                <a:solidFill>
                  <a:srgbClr val="00B050"/>
                </a:solidFill>
              </a:rPr>
              <a:t>начальних</a:t>
            </a:r>
            <a:r>
              <a:rPr lang="ru-RU" i="1" dirty="0" smtClean="0">
                <a:solidFill>
                  <a:srgbClr val="00B050"/>
                </a:solidFill>
              </a:rPr>
              <a:t> размеров фрейма</a:t>
            </a:r>
            <a:endParaRPr lang="en-US" dirty="0" smtClean="0"/>
          </a:p>
          <a:p>
            <a:r>
              <a:rPr lang="en-US" i="1" dirty="0" smtClean="0">
                <a:solidFill>
                  <a:srgbClr val="00B050"/>
                </a:solidFill>
              </a:rPr>
              <a:t>	</a:t>
            </a:r>
            <a:r>
              <a:rPr lang="ru-RU" i="1" dirty="0" smtClean="0">
                <a:solidFill>
                  <a:srgbClr val="00B050"/>
                </a:solidFill>
              </a:rPr>
              <a:t>// Завершение программы при закрытии окна</a:t>
            </a:r>
          </a:p>
          <a:p>
            <a:r>
              <a:rPr lang="en-US" dirty="0" smtClean="0"/>
              <a:t>	</a:t>
            </a:r>
            <a:r>
              <a:rPr lang="en-US" sz="2000" b="1" dirty="0" err="1">
                <a:solidFill>
                  <a:srgbClr val="7030A0"/>
                </a:solidFill>
              </a:rPr>
              <a:t>jfrm</a:t>
            </a:r>
            <a:r>
              <a:rPr lang="en-US" dirty="0" err="1" smtClean="0"/>
              <a:t>.</a:t>
            </a:r>
            <a:r>
              <a:rPr lang="en-US" b="1" dirty="0" err="1" smtClean="0">
                <a:solidFill>
                  <a:srgbClr val="FF0000"/>
                </a:solidFill>
              </a:rPr>
              <a:t>setDefaultCloseOperation</a:t>
            </a:r>
            <a:r>
              <a:rPr lang="en-US" dirty="0" smtClean="0"/>
              <a:t>(</a:t>
            </a:r>
            <a:r>
              <a:rPr lang="en-US" dirty="0" err="1" smtClean="0"/>
              <a:t>JFrame.</a:t>
            </a:r>
            <a:r>
              <a:rPr lang="en-US" i="1" dirty="0" err="1" smtClean="0"/>
              <a:t>EXIT_ON_CLOSE</a:t>
            </a:r>
            <a:r>
              <a:rPr lang="en-US" i="1" dirty="0" smtClean="0"/>
              <a:t>);</a:t>
            </a:r>
          </a:p>
          <a:p>
            <a:r>
              <a:rPr lang="en-US" dirty="0" smtClean="0"/>
              <a:t>	</a:t>
            </a:r>
            <a:r>
              <a:rPr lang="en-US" b="1" dirty="0" err="1" smtClean="0"/>
              <a:t>JLabel</a:t>
            </a:r>
            <a:r>
              <a:rPr lang="en-US" dirty="0" smtClean="0"/>
              <a:t>  </a:t>
            </a:r>
            <a:r>
              <a:rPr lang="en-US" dirty="0" err="1" smtClean="0"/>
              <a:t>jlab</a:t>
            </a:r>
            <a:r>
              <a:rPr lang="en-US" dirty="0" smtClean="0"/>
              <a:t> = </a:t>
            </a:r>
            <a:r>
              <a:rPr lang="en-US" b="1" dirty="0" smtClean="0"/>
              <a:t>new </a:t>
            </a:r>
            <a:r>
              <a:rPr lang="en-US" b="1" dirty="0" err="1" smtClean="0"/>
              <a:t>JLabel</a:t>
            </a:r>
            <a:r>
              <a:rPr lang="en-US" dirty="0" smtClean="0"/>
              <a:t>("</a:t>
            </a:r>
            <a:r>
              <a:rPr lang="en-US" dirty="0" err="1" smtClean="0"/>
              <a:t>Swiq</a:t>
            </a:r>
            <a:r>
              <a:rPr lang="en-US" dirty="0" smtClean="0"/>
              <a:t> Java GUI.");</a:t>
            </a:r>
            <a:r>
              <a:rPr lang="ru-RU" i="1" dirty="0" smtClean="0">
                <a:solidFill>
                  <a:srgbClr val="00B050"/>
                </a:solidFill>
              </a:rPr>
              <a:t> // Создание метки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b="1" dirty="0" err="1">
                <a:solidFill>
                  <a:srgbClr val="7030A0"/>
                </a:solidFill>
              </a:rPr>
              <a:t>jfrm</a:t>
            </a:r>
            <a:r>
              <a:rPr lang="en-US" dirty="0" err="1" smtClean="0"/>
              <a:t>.</a:t>
            </a:r>
            <a:r>
              <a:rPr lang="en-US" b="1" dirty="0" err="1" smtClean="0"/>
              <a:t>add</a:t>
            </a:r>
            <a:r>
              <a:rPr lang="en-US" dirty="0" smtClean="0"/>
              <a:t>(</a:t>
            </a:r>
            <a:r>
              <a:rPr lang="en-US" dirty="0" err="1" smtClean="0"/>
              <a:t>jlab</a:t>
            </a:r>
            <a:r>
              <a:rPr lang="en-US" dirty="0" smtClean="0"/>
              <a:t>);</a:t>
            </a:r>
            <a:r>
              <a:rPr lang="ru-RU" i="1" dirty="0" smtClean="0">
                <a:solidFill>
                  <a:srgbClr val="00B050"/>
                </a:solidFill>
              </a:rPr>
              <a:t> // Включение метки в состав фрейма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b="1" dirty="0" err="1">
                <a:solidFill>
                  <a:srgbClr val="7030A0"/>
                </a:solidFill>
              </a:rPr>
              <a:t>jfrm</a:t>
            </a:r>
            <a:r>
              <a:rPr lang="en-US" dirty="0" err="1" smtClean="0"/>
              <a:t>.</a:t>
            </a:r>
            <a:r>
              <a:rPr lang="en-US" b="1" dirty="0" err="1" smtClean="0"/>
              <a:t>setVisible</a:t>
            </a:r>
            <a:r>
              <a:rPr lang="en-US" dirty="0" smtClean="0"/>
              <a:t>(true);</a:t>
            </a:r>
            <a:r>
              <a:rPr lang="ru-RU" i="1" dirty="0" smtClean="0">
                <a:solidFill>
                  <a:srgbClr val="00B050"/>
                </a:solidFill>
              </a:rPr>
              <a:t> // отображение фрейма</a:t>
            </a:r>
            <a:endParaRPr lang="en-US" dirty="0" smtClean="0"/>
          </a:p>
          <a:p>
            <a:r>
              <a:rPr lang="en-US" dirty="0" smtClean="0"/>
              <a:t>         </a:t>
            </a:r>
            <a:r>
              <a:rPr lang="ru-RU" dirty="0" smtClean="0"/>
              <a:t>}</a:t>
            </a:r>
          </a:p>
          <a:p>
            <a:r>
              <a:rPr lang="en-US" dirty="0" smtClean="0"/>
              <a:t>         public static void </a:t>
            </a:r>
            <a:r>
              <a:rPr lang="en-US" sz="2400" b="1" dirty="0" smtClean="0">
                <a:solidFill>
                  <a:srgbClr val="C00000"/>
                </a:solidFill>
              </a:rPr>
              <a:t>main(</a:t>
            </a:r>
            <a:r>
              <a:rPr lang="en-US" dirty="0" smtClean="0"/>
              <a:t>String[] </a:t>
            </a:r>
            <a:r>
              <a:rPr lang="en-US" dirty="0" err="1" smtClean="0"/>
              <a:t>args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r>
              <a:rPr lang="en-US" dirty="0" smtClean="0"/>
              <a:t> {</a:t>
            </a:r>
          </a:p>
          <a:p>
            <a:r>
              <a:rPr lang="en-US" i="1" dirty="0" smtClean="0">
                <a:solidFill>
                  <a:srgbClr val="00B050"/>
                </a:solidFill>
              </a:rPr>
              <a:t>	</a:t>
            </a:r>
            <a:r>
              <a:rPr lang="ru-RU" i="1" dirty="0" smtClean="0">
                <a:solidFill>
                  <a:srgbClr val="00B050"/>
                </a:solidFill>
              </a:rPr>
              <a:t>// Создание фрейма в потоке обработки событий</a:t>
            </a:r>
          </a:p>
          <a:p>
            <a:r>
              <a:rPr lang="en-US" dirty="0" smtClean="0"/>
              <a:t>	</a:t>
            </a:r>
            <a:r>
              <a:rPr lang="en-US" b="1" dirty="0" err="1" smtClean="0">
                <a:solidFill>
                  <a:srgbClr val="FF0000"/>
                </a:solidFill>
              </a:rPr>
              <a:t>SwingUtilities.invokeLater</a:t>
            </a:r>
            <a:r>
              <a:rPr lang="en-US" b="1" dirty="0" smtClean="0"/>
              <a:t>(new </a:t>
            </a:r>
            <a:r>
              <a:rPr lang="en-US" b="1" dirty="0" err="1" smtClean="0">
                <a:solidFill>
                  <a:srgbClr val="FF0000"/>
                </a:solidFill>
              </a:rPr>
              <a:t>Runnable</a:t>
            </a:r>
            <a:r>
              <a:rPr lang="en-US" b="1" dirty="0" smtClean="0"/>
              <a:t>() {</a:t>
            </a:r>
          </a:p>
          <a:p>
            <a:r>
              <a:rPr lang="en-US" b="1" dirty="0" smtClean="0"/>
              <a:t>	          </a:t>
            </a:r>
            <a:r>
              <a:rPr lang="en-US" dirty="0" smtClean="0"/>
              <a:t>public void </a:t>
            </a:r>
            <a:r>
              <a:rPr lang="en-US" b="1" dirty="0" smtClean="0">
                <a:solidFill>
                  <a:srgbClr val="FF0000"/>
                </a:solidFill>
              </a:rPr>
              <a:t>run() </a:t>
            </a:r>
            <a:r>
              <a:rPr lang="en-US" b="1" dirty="0" smtClean="0"/>
              <a:t>{</a:t>
            </a:r>
          </a:p>
          <a:p>
            <a:r>
              <a:rPr lang="en-US" b="1" dirty="0" smtClean="0"/>
              <a:t>		new </a:t>
            </a:r>
            <a:r>
              <a:rPr lang="en-US" sz="2400" b="1" dirty="0" err="1" smtClean="0">
                <a:solidFill>
                  <a:srgbClr val="0070C0"/>
                </a:solidFill>
              </a:rPr>
              <a:t>firstSw</a:t>
            </a:r>
            <a:r>
              <a:rPr lang="en-US" sz="2400" b="1" dirty="0" smtClean="0">
                <a:solidFill>
                  <a:srgbClr val="0070C0"/>
                </a:solidFill>
              </a:rPr>
              <a:t>()</a:t>
            </a:r>
            <a:r>
              <a:rPr lang="en-US" b="1" dirty="0" smtClean="0"/>
              <a:t>;</a:t>
            </a:r>
          </a:p>
          <a:p>
            <a:r>
              <a:rPr lang="en-US" b="1" dirty="0" smtClean="0"/>
              <a:t>	          </a:t>
            </a:r>
            <a:r>
              <a:rPr lang="ru-RU" b="1" dirty="0" smtClean="0"/>
              <a:t>}</a:t>
            </a:r>
          </a:p>
          <a:p>
            <a:r>
              <a:rPr lang="en-US" b="1" dirty="0" smtClean="0"/>
              <a:t>	</a:t>
            </a:r>
            <a:r>
              <a:rPr lang="ru-RU" b="1" dirty="0" smtClean="0"/>
              <a:t>});</a:t>
            </a:r>
            <a:endParaRPr lang="en-US" b="1" dirty="0" smtClean="0"/>
          </a:p>
          <a:p>
            <a:r>
              <a:rPr lang="en-US" dirty="0" smtClean="0"/>
              <a:t>          }</a:t>
            </a:r>
            <a:endParaRPr lang="ru-RU" dirty="0" smtClean="0"/>
          </a:p>
          <a:p>
            <a:r>
              <a:rPr lang="ru-RU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4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Еще один способ создания объекта </a:t>
            </a:r>
            <a:r>
              <a:rPr lang="ru-RU" sz="2400" b="1" dirty="0" err="1" smtClean="0"/>
              <a:t>Swinq</a:t>
            </a:r>
            <a:endParaRPr lang="ru-RU" sz="2400" b="1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928662" y="448648"/>
            <a:ext cx="807249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import </a:t>
            </a:r>
            <a:r>
              <a:rPr lang="en-US" sz="1600" dirty="0" err="1" smtClean="0"/>
              <a:t>javax.swing</a:t>
            </a:r>
            <a:r>
              <a:rPr lang="en-US" sz="1600" dirty="0" smtClean="0"/>
              <a:t>.*;</a:t>
            </a:r>
          </a:p>
          <a:p>
            <a:r>
              <a:rPr lang="en-US" sz="1600" dirty="0" smtClean="0"/>
              <a:t>public class </a:t>
            </a:r>
            <a:r>
              <a:rPr lang="en-US" sz="1600" b="1" dirty="0" err="1" smtClean="0"/>
              <a:t>SimpleSwing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extends </a:t>
            </a:r>
            <a:r>
              <a:rPr lang="en-US" sz="1600" b="1" dirty="0" err="1" smtClean="0">
                <a:solidFill>
                  <a:srgbClr val="FF0000"/>
                </a:solidFill>
              </a:rPr>
              <a:t>J</a:t>
            </a:r>
            <a:r>
              <a:rPr lang="en-US" sz="1600" b="1" dirty="0" err="1">
                <a:solidFill>
                  <a:srgbClr val="FF0000"/>
                </a:solidFill>
              </a:rPr>
              <a:t>F</a:t>
            </a:r>
            <a:r>
              <a:rPr lang="en-US" sz="1600" b="1" dirty="0" err="1" smtClean="0">
                <a:solidFill>
                  <a:srgbClr val="FF0000"/>
                </a:solidFill>
              </a:rPr>
              <a:t>rame</a:t>
            </a:r>
            <a:r>
              <a:rPr lang="ru-RU" sz="1600" b="1" dirty="0" smtClean="0">
                <a:solidFill>
                  <a:srgbClr val="FF0000"/>
                </a:solidFill>
              </a:rPr>
              <a:t>  </a:t>
            </a:r>
            <a:r>
              <a:rPr lang="en-US" sz="1600" dirty="0" smtClean="0"/>
              <a:t>{</a:t>
            </a:r>
          </a:p>
          <a:p>
            <a:r>
              <a:rPr lang="ru-RU" sz="1600" dirty="0" smtClean="0"/>
              <a:t>        </a:t>
            </a:r>
            <a:r>
              <a:rPr lang="en-US" sz="1600" dirty="0" smtClean="0"/>
              <a:t>public </a:t>
            </a:r>
            <a:r>
              <a:rPr lang="en-US" sz="1600" b="1" dirty="0" err="1" smtClean="0"/>
              <a:t>SimpleSwing</a:t>
            </a:r>
            <a:r>
              <a:rPr lang="en-US" sz="1600" b="1" dirty="0" smtClean="0"/>
              <a:t>()</a:t>
            </a:r>
            <a:r>
              <a:rPr lang="ru-RU" sz="1600" b="1" dirty="0" smtClean="0"/>
              <a:t> </a:t>
            </a:r>
            <a:r>
              <a:rPr lang="en-US" sz="1600" dirty="0" smtClean="0"/>
              <a:t>{ </a:t>
            </a:r>
          </a:p>
          <a:p>
            <a:r>
              <a:rPr lang="en-US" sz="1600" dirty="0" smtClean="0"/>
              <a:t>     </a:t>
            </a:r>
            <a:r>
              <a:rPr lang="ru-RU" sz="1600" dirty="0" smtClean="0"/>
              <a:t> </a:t>
            </a:r>
            <a:r>
              <a:rPr lang="en-US" sz="1600" dirty="0" smtClean="0"/>
              <a:t> </a:t>
            </a:r>
            <a:r>
              <a:rPr lang="ru-RU" sz="1600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super(); </a:t>
            </a:r>
            <a:r>
              <a:rPr lang="en-US" sz="1600" i="1" dirty="0" smtClean="0">
                <a:solidFill>
                  <a:srgbClr val="00B050"/>
                </a:solidFill>
              </a:rPr>
              <a:t>//</a:t>
            </a:r>
            <a:r>
              <a:rPr lang="ru-RU" sz="1600" i="1" dirty="0" smtClean="0">
                <a:solidFill>
                  <a:srgbClr val="00B050"/>
                </a:solidFill>
              </a:rPr>
              <a:t>вызывает конструктор суперкласса</a:t>
            </a:r>
          </a:p>
          <a:p>
            <a:r>
              <a:rPr lang="ru-RU" sz="1600" dirty="0" smtClean="0"/>
              <a:t>      	</a:t>
            </a:r>
            <a:r>
              <a:rPr lang="en-US" sz="1600" dirty="0" err="1" smtClean="0"/>
              <a:t>this.setSize</a:t>
            </a:r>
            <a:r>
              <a:rPr lang="en-US" sz="1600" dirty="0" smtClean="0"/>
              <a:t>(300, 200); </a:t>
            </a:r>
          </a:p>
          <a:p>
            <a:r>
              <a:rPr lang="en-US" sz="1600" dirty="0" smtClean="0"/>
              <a:t>      </a:t>
            </a:r>
            <a:r>
              <a:rPr lang="ru-RU" sz="1600" dirty="0" smtClean="0"/>
              <a:t>	</a:t>
            </a:r>
            <a:r>
              <a:rPr lang="en-US" sz="1600" dirty="0" err="1" smtClean="0"/>
              <a:t>this.</a:t>
            </a:r>
            <a:r>
              <a:rPr lang="en-US" sz="1600" b="1" dirty="0" err="1" smtClean="0"/>
              <a:t>setLayout</a:t>
            </a:r>
            <a:r>
              <a:rPr lang="en-US" sz="1600" b="1" dirty="0" smtClean="0"/>
              <a:t>(null)</a:t>
            </a:r>
            <a:r>
              <a:rPr lang="en-US" sz="1600" dirty="0" smtClean="0"/>
              <a:t>; </a:t>
            </a:r>
          </a:p>
          <a:p>
            <a:r>
              <a:rPr lang="ru-RU" sz="1600" dirty="0" smtClean="0"/>
              <a:t>	</a:t>
            </a:r>
            <a:r>
              <a:rPr lang="en-US" sz="1600" dirty="0" err="1" smtClean="0"/>
              <a:t>this.add</a:t>
            </a:r>
            <a:r>
              <a:rPr lang="en-US" sz="1600" dirty="0" smtClean="0"/>
              <a:t>(</a:t>
            </a:r>
            <a:r>
              <a:rPr lang="en-US" sz="1600" b="1" dirty="0" err="1" smtClean="0">
                <a:solidFill>
                  <a:srgbClr val="7030A0"/>
                </a:solidFill>
              </a:rPr>
              <a:t>getJTextField</a:t>
            </a:r>
            <a:r>
              <a:rPr lang="en-US" sz="1600" b="1" dirty="0" smtClean="0">
                <a:solidFill>
                  <a:srgbClr val="7030A0"/>
                </a:solidFill>
              </a:rPr>
              <a:t>()</a:t>
            </a:r>
            <a:r>
              <a:rPr lang="en-US" sz="1600" dirty="0" smtClean="0"/>
              <a:t>, null); </a:t>
            </a:r>
          </a:p>
          <a:p>
            <a:r>
              <a:rPr lang="en-US" sz="1600" dirty="0" smtClean="0"/>
              <a:t>     </a:t>
            </a:r>
            <a:r>
              <a:rPr lang="ru-RU" sz="1600" dirty="0" smtClean="0"/>
              <a:t>	</a:t>
            </a:r>
            <a:r>
              <a:rPr lang="en-US" sz="1600" dirty="0" err="1" smtClean="0"/>
              <a:t>this.add</a:t>
            </a:r>
            <a:r>
              <a:rPr lang="en-US" sz="1600" dirty="0" smtClean="0"/>
              <a:t>(</a:t>
            </a:r>
            <a:r>
              <a:rPr lang="en-US" sz="1600" b="1" dirty="0" err="1">
                <a:solidFill>
                  <a:srgbClr val="0070C0"/>
                </a:solidFill>
              </a:rPr>
              <a:t>getJButton</a:t>
            </a:r>
            <a:r>
              <a:rPr lang="en-US" sz="1600" b="1" dirty="0">
                <a:solidFill>
                  <a:srgbClr val="0070C0"/>
                </a:solidFill>
              </a:rPr>
              <a:t>()</a:t>
            </a:r>
            <a:r>
              <a:rPr lang="en-US" sz="1600" dirty="0" smtClean="0"/>
              <a:t>, null); </a:t>
            </a:r>
          </a:p>
          <a:p>
            <a:r>
              <a:rPr lang="en-US" sz="1600" dirty="0" smtClean="0"/>
              <a:t>      </a:t>
            </a:r>
            <a:r>
              <a:rPr lang="ru-RU" sz="1600" dirty="0" smtClean="0"/>
              <a:t>	</a:t>
            </a:r>
            <a:r>
              <a:rPr lang="en-US" sz="1600" dirty="0" err="1" smtClean="0"/>
              <a:t>this.setTitle</a:t>
            </a:r>
            <a:r>
              <a:rPr lang="en-US" sz="1600" dirty="0" smtClean="0"/>
              <a:t>("</a:t>
            </a:r>
            <a:r>
              <a:rPr lang="en-US" sz="1600" dirty="0" err="1" smtClean="0"/>
              <a:t>HelloWorld</a:t>
            </a:r>
            <a:r>
              <a:rPr lang="en-US" sz="1600" dirty="0" smtClean="0"/>
              <a:t>"); </a:t>
            </a:r>
          </a:p>
          <a:p>
            <a:r>
              <a:rPr lang="en-US" sz="1600" dirty="0" smtClean="0"/>
              <a:t>   </a:t>
            </a:r>
            <a:r>
              <a:rPr lang="ru-RU" sz="1600" dirty="0" smtClean="0"/>
              <a:t>      </a:t>
            </a:r>
            <a:r>
              <a:rPr lang="en-US" sz="1600" dirty="0" smtClean="0"/>
              <a:t>}</a:t>
            </a:r>
            <a:endParaRPr lang="ru-RU" sz="1600" dirty="0" smtClean="0"/>
          </a:p>
          <a:p>
            <a:r>
              <a:rPr lang="ru-RU" sz="1600" dirty="0" smtClean="0"/>
              <a:t>         </a:t>
            </a:r>
            <a:r>
              <a:rPr lang="en-US" sz="1600" dirty="0" smtClean="0"/>
              <a:t>private </a:t>
            </a:r>
            <a:r>
              <a:rPr lang="en-US" sz="1600" dirty="0" err="1" smtClean="0"/>
              <a:t>JTextField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getJTextField</a:t>
            </a:r>
            <a:r>
              <a:rPr lang="en-US" sz="1600" b="1" dirty="0">
                <a:solidFill>
                  <a:srgbClr val="7030A0"/>
                </a:solidFill>
              </a:rPr>
              <a:t>() </a:t>
            </a:r>
            <a:r>
              <a:rPr lang="ru-RU" sz="1600" b="1" dirty="0">
                <a:solidFill>
                  <a:srgbClr val="7030A0"/>
                </a:solidFill>
              </a:rPr>
              <a:t>  </a:t>
            </a:r>
            <a:r>
              <a:rPr lang="ru-RU" sz="1600" dirty="0" smtClean="0"/>
              <a:t>{ </a:t>
            </a:r>
          </a:p>
          <a:p>
            <a:r>
              <a:rPr lang="en-US" sz="1600" dirty="0" smtClean="0"/>
              <a:t>        </a:t>
            </a:r>
            <a:r>
              <a:rPr lang="ru-RU" sz="1600" dirty="0" smtClean="0"/>
              <a:t>	</a:t>
            </a:r>
            <a:r>
              <a:rPr lang="en-US" sz="1600" dirty="0" err="1" smtClean="0"/>
              <a:t>JTextField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</a:t>
            </a:r>
            <a:r>
              <a:rPr lang="en-US" sz="1600" dirty="0" smtClean="0"/>
              <a:t> = </a:t>
            </a:r>
            <a:r>
              <a:rPr lang="en-US" sz="1600" dirty="0" smtClean="0">
                <a:solidFill>
                  <a:srgbClr val="FF0000"/>
                </a:solidFill>
              </a:rPr>
              <a:t>new </a:t>
            </a:r>
            <a:r>
              <a:rPr lang="en-US" sz="1600" dirty="0" err="1" smtClean="0">
                <a:solidFill>
                  <a:srgbClr val="FF0000"/>
                </a:solidFill>
              </a:rPr>
              <a:t>JTextField</a:t>
            </a:r>
            <a:r>
              <a:rPr lang="en-US" sz="1600" dirty="0" smtClean="0">
                <a:solidFill>
                  <a:srgbClr val="FF0000"/>
                </a:solidFill>
              </a:rPr>
              <a:t>()</a:t>
            </a:r>
            <a:r>
              <a:rPr lang="en-US" sz="1600" dirty="0" smtClean="0"/>
              <a:t>; </a:t>
            </a:r>
          </a:p>
          <a:p>
            <a:r>
              <a:rPr lang="en-US" sz="1600" dirty="0" smtClean="0"/>
              <a:t>         </a:t>
            </a:r>
            <a:r>
              <a:rPr lang="ru-RU" sz="1600" dirty="0" smtClean="0"/>
              <a:t>	</a:t>
            </a:r>
            <a:r>
              <a:rPr lang="en-US" sz="1600" dirty="0" err="1" smtClean="0"/>
              <a:t>jTextField.</a:t>
            </a:r>
            <a:r>
              <a:rPr lang="en-US" sz="1600" b="1" dirty="0" err="1" smtClean="0">
                <a:solidFill>
                  <a:srgbClr val="FF0000"/>
                </a:solidFill>
              </a:rPr>
              <a:t>setBounds</a:t>
            </a:r>
            <a:r>
              <a:rPr lang="en-US" sz="1600" dirty="0" smtClean="0"/>
              <a:t>(96, 49, 160, 20); </a:t>
            </a:r>
            <a:r>
              <a:rPr lang="ru-RU" sz="1600" dirty="0" smtClean="0"/>
              <a:t> </a:t>
            </a:r>
          </a:p>
          <a:p>
            <a:r>
              <a:rPr lang="en-US" sz="1600" dirty="0" smtClean="0"/>
              <a:t>      </a:t>
            </a:r>
            <a:r>
              <a:rPr lang="ru-RU" sz="1600" dirty="0" smtClean="0"/>
              <a:t>	</a:t>
            </a:r>
            <a:r>
              <a:rPr lang="en-US" sz="1600" dirty="0" smtClean="0"/>
              <a:t>return </a:t>
            </a:r>
            <a:r>
              <a:rPr lang="en-US" sz="1600" dirty="0" err="1" smtClean="0"/>
              <a:t>jTextField</a:t>
            </a:r>
            <a:r>
              <a:rPr lang="en-US" sz="1600" dirty="0" smtClean="0"/>
              <a:t>; </a:t>
            </a:r>
          </a:p>
          <a:p>
            <a:r>
              <a:rPr lang="ru-RU" sz="1600" dirty="0" smtClean="0"/>
              <a:t>         }  </a:t>
            </a:r>
          </a:p>
          <a:p>
            <a:r>
              <a:rPr lang="en-US" sz="1600" dirty="0" smtClean="0"/>
              <a:t>   </a:t>
            </a:r>
            <a:r>
              <a:rPr lang="ru-RU" sz="1600" dirty="0" smtClean="0"/>
              <a:t>      </a:t>
            </a:r>
            <a:r>
              <a:rPr lang="en-US" sz="1600" dirty="0" smtClean="0"/>
              <a:t>private </a:t>
            </a:r>
            <a:r>
              <a:rPr lang="en-US" sz="1600" dirty="0" err="1" smtClean="0"/>
              <a:t>JButton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getJButton</a:t>
            </a:r>
            <a:r>
              <a:rPr lang="en-US" sz="1600" b="1" dirty="0">
                <a:solidFill>
                  <a:srgbClr val="0070C0"/>
                </a:solidFill>
              </a:rPr>
              <a:t>()</a:t>
            </a:r>
            <a:r>
              <a:rPr lang="en-US" sz="1600" b="1" dirty="0" smtClean="0">
                <a:solidFill>
                  <a:srgbClr val="0070C0"/>
                </a:solidFill>
              </a:rPr>
              <a:t> </a:t>
            </a:r>
            <a:r>
              <a:rPr lang="ru-RU" sz="1600" b="1" dirty="0" smtClean="0">
                <a:solidFill>
                  <a:srgbClr val="0070C0"/>
                </a:solidFill>
              </a:rPr>
              <a:t>   </a:t>
            </a:r>
            <a:r>
              <a:rPr lang="ru-RU" sz="1600" dirty="0" smtClean="0"/>
              <a:t>{ </a:t>
            </a:r>
          </a:p>
          <a:p>
            <a:r>
              <a:rPr lang="en-US" sz="1600" dirty="0" smtClean="0"/>
              <a:t>        </a:t>
            </a:r>
            <a:r>
              <a:rPr lang="ru-RU" sz="1600" dirty="0" smtClean="0"/>
              <a:t>	</a:t>
            </a:r>
            <a:r>
              <a:rPr lang="en-US" sz="1600" dirty="0" err="1" smtClean="0"/>
              <a:t>JButton</a:t>
            </a:r>
            <a:r>
              <a:rPr lang="en-US" sz="1600" dirty="0" smtClean="0"/>
              <a:t> </a:t>
            </a:r>
            <a:r>
              <a:rPr lang="en-US" sz="1600" dirty="0" err="1" smtClean="0"/>
              <a:t>jButton</a:t>
            </a:r>
            <a:r>
              <a:rPr lang="en-US" sz="1600" dirty="0" smtClean="0"/>
              <a:t> = new </a:t>
            </a:r>
            <a:r>
              <a:rPr lang="en-US" sz="1600" dirty="0" err="1" smtClean="0"/>
              <a:t>JButton</a:t>
            </a:r>
            <a:r>
              <a:rPr lang="en-US" sz="1600" dirty="0" smtClean="0"/>
              <a:t>(); </a:t>
            </a:r>
          </a:p>
          <a:p>
            <a:r>
              <a:rPr lang="en-US" sz="1600" dirty="0" smtClean="0"/>
              <a:t>         </a:t>
            </a:r>
            <a:r>
              <a:rPr lang="ru-RU" sz="1600" dirty="0" smtClean="0"/>
              <a:t>	</a:t>
            </a:r>
            <a:r>
              <a:rPr lang="en-US" sz="1600" dirty="0" err="1" smtClean="0"/>
              <a:t>jButton.</a:t>
            </a:r>
            <a:r>
              <a:rPr lang="en-US" sz="1600" b="1" dirty="0" err="1" smtClean="0">
                <a:solidFill>
                  <a:srgbClr val="FF0000"/>
                </a:solidFill>
              </a:rPr>
              <a:t>setBounds</a:t>
            </a:r>
            <a:r>
              <a:rPr lang="en-US" sz="1600" dirty="0" smtClean="0"/>
              <a:t>(103, 110, 100, 27); </a:t>
            </a:r>
          </a:p>
          <a:p>
            <a:r>
              <a:rPr lang="en-US" sz="1600" dirty="0" smtClean="0"/>
              <a:t>         </a:t>
            </a:r>
            <a:r>
              <a:rPr lang="ru-RU" sz="1600" dirty="0" smtClean="0"/>
              <a:t>	</a:t>
            </a:r>
            <a:r>
              <a:rPr lang="en-US" sz="1600" dirty="0" err="1" smtClean="0"/>
              <a:t>jButton.setText</a:t>
            </a:r>
            <a:r>
              <a:rPr lang="en-US" sz="1600" dirty="0" smtClean="0"/>
              <a:t>("OK"); </a:t>
            </a:r>
            <a:endParaRPr lang="ru-RU" sz="1600" dirty="0" smtClean="0"/>
          </a:p>
          <a:p>
            <a:r>
              <a:rPr lang="en-US" sz="1600" dirty="0" smtClean="0"/>
              <a:t>     </a:t>
            </a:r>
            <a:r>
              <a:rPr lang="ru-RU" sz="1600" dirty="0" smtClean="0"/>
              <a:t>           </a:t>
            </a:r>
            <a:r>
              <a:rPr lang="en-US" sz="1600" dirty="0" smtClean="0"/>
              <a:t> </a:t>
            </a:r>
            <a:r>
              <a:rPr lang="ru-RU" sz="1600" dirty="0" smtClean="0"/>
              <a:t>	</a:t>
            </a:r>
            <a:r>
              <a:rPr lang="en-US" sz="1600" dirty="0" smtClean="0"/>
              <a:t>return </a:t>
            </a:r>
            <a:r>
              <a:rPr lang="en-US" sz="1600" dirty="0" err="1" smtClean="0"/>
              <a:t>jButton</a:t>
            </a:r>
            <a:r>
              <a:rPr lang="en-US" sz="1600" dirty="0" smtClean="0"/>
              <a:t>; </a:t>
            </a:r>
          </a:p>
          <a:p>
            <a:r>
              <a:rPr lang="ru-RU" sz="1600" dirty="0" smtClean="0"/>
              <a:t>          }</a:t>
            </a:r>
          </a:p>
          <a:p>
            <a:r>
              <a:rPr lang="en-US" sz="1600" dirty="0" smtClean="0"/>
              <a:t> </a:t>
            </a:r>
            <a:r>
              <a:rPr lang="ru-RU" sz="1600" dirty="0" smtClean="0"/>
              <a:t>         </a:t>
            </a:r>
            <a:r>
              <a:rPr lang="en-US" sz="1600" dirty="0" smtClean="0"/>
              <a:t>public static void main(String[] </a:t>
            </a:r>
            <a:r>
              <a:rPr lang="en-US" sz="1600" dirty="0" err="1" smtClean="0"/>
              <a:t>args</a:t>
            </a:r>
            <a:r>
              <a:rPr lang="en-US" sz="1600" dirty="0" smtClean="0"/>
              <a:t>)    { </a:t>
            </a:r>
          </a:p>
          <a:p>
            <a:r>
              <a:rPr lang="en-US" sz="1600" dirty="0" smtClean="0"/>
              <a:t>   </a:t>
            </a:r>
            <a:r>
              <a:rPr lang="ru-RU" sz="1600" dirty="0" smtClean="0"/>
              <a:t>     	</a:t>
            </a:r>
            <a:r>
              <a:rPr lang="en-US" sz="1600" b="1" dirty="0" err="1" smtClean="0"/>
              <a:t>SimpleSwing</a:t>
            </a:r>
            <a:r>
              <a:rPr lang="en-US" sz="1600" b="1" dirty="0" smtClean="0"/>
              <a:t> w = new </a:t>
            </a:r>
            <a:r>
              <a:rPr lang="en-US" sz="1600" b="1" dirty="0" err="1" smtClean="0"/>
              <a:t>SimpleSwing</a:t>
            </a:r>
            <a:r>
              <a:rPr lang="en-US" sz="1600" b="1" dirty="0" smtClean="0"/>
              <a:t>(); </a:t>
            </a:r>
          </a:p>
          <a:p>
            <a:r>
              <a:rPr lang="en-US" sz="1600" dirty="0" smtClean="0"/>
              <a:t>   </a:t>
            </a:r>
            <a:r>
              <a:rPr lang="ru-RU" sz="1600" dirty="0" smtClean="0"/>
              <a:t>	</a:t>
            </a:r>
            <a:r>
              <a:rPr lang="en-US" sz="1600" dirty="0" err="1" smtClean="0"/>
              <a:t>w.setVisible</a:t>
            </a:r>
            <a:r>
              <a:rPr lang="en-US" sz="1600" dirty="0" smtClean="0"/>
              <a:t>(true); </a:t>
            </a:r>
          </a:p>
          <a:p>
            <a:r>
              <a:rPr lang="en-US" sz="1600" dirty="0" smtClean="0"/>
              <a:t>   </a:t>
            </a:r>
            <a:r>
              <a:rPr lang="ru-RU" sz="1600" dirty="0" smtClean="0"/>
              <a:t>        </a:t>
            </a:r>
            <a:r>
              <a:rPr lang="en-US" sz="1600" dirty="0" smtClean="0"/>
              <a:t>}</a:t>
            </a:r>
          </a:p>
          <a:p>
            <a:r>
              <a:rPr lang="en-US" sz="1600" dirty="0" smtClean="0"/>
              <a:t>}</a:t>
            </a:r>
            <a:endParaRPr lang="ru-RU" sz="1600" dirty="0" smtClean="0"/>
          </a:p>
        </p:txBody>
      </p:sp>
      <p:pic>
        <p:nvPicPr>
          <p:cNvPr id="10" name="Рисунок 9"/>
          <p:cNvPicPr/>
          <p:nvPr/>
        </p:nvPicPr>
        <p:blipFill>
          <a:blip r:embed="rId3" cstate="print"/>
          <a:srcRect r="77901" b="73795"/>
          <a:stretch>
            <a:fillRect/>
          </a:stretch>
        </p:blipFill>
        <p:spPr bwMode="auto">
          <a:xfrm>
            <a:off x="5786446" y="2071678"/>
            <a:ext cx="3034026" cy="207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21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Создание меню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28662" y="496653"/>
            <a:ext cx="80724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JMenu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JMenuItem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JMenuBar</a:t>
            </a:r>
            <a:r>
              <a:rPr lang="en-US" dirty="0" smtClean="0"/>
              <a:t> </a:t>
            </a:r>
            <a:endParaRPr lang="uk-UA" dirty="0" smtClean="0"/>
          </a:p>
          <a:p>
            <a:pPr algn="ctr"/>
            <a:r>
              <a:rPr lang="uk-UA" dirty="0" smtClean="0"/>
              <a:t>  </a:t>
            </a:r>
          </a:p>
          <a:p>
            <a:r>
              <a:rPr lang="ru-RU" dirty="0" smtClean="0"/>
              <a:t>Основой системы меню является  </a:t>
            </a:r>
            <a:r>
              <a:rPr lang="ru-RU" b="1" i="1" dirty="0" err="1" smtClean="0"/>
              <a:t>JMenuBar</a:t>
            </a:r>
            <a:endParaRPr lang="ru-RU" b="1" i="1" dirty="0" smtClean="0"/>
          </a:p>
          <a:p>
            <a:endParaRPr lang="ru-RU" b="1" i="1" dirty="0" smtClean="0"/>
          </a:p>
          <a:p>
            <a:r>
              <a:rPr lang="ru-RU" b="1" i="1" dirty="0" err="1" smtClean="0"/>
              <a:t>JMenu</a:t>
            </a:r>
            <a:r>
              <a:rPr lang="ru-RU" b="1" i="1" dirty="0" smtClean="0"/>
              <a:t> </a:t>
            </a:r>
            <a:r>
              <a:rPr lang="ru-RU" dirty="0" smtClean="0"/>
              <a:t>используется для содержания других </a:t>
            </a:r>
            <a:r>
              <a:rPr lang="ru-RU" b="1" i="1" dirty="0" err="1" smtClean="0"/>
              <a:t>JMenuItem</a:t>
            </a:r>
            <a:r>
              <a:rPr lang="ru-RU" dirty="0" smtClean="0"/>
              <a:t> и </a:t>
            </a:r>
            <a:r>
              <a:rPr lang="ru-RU" b="1" i="1" dirty="0" smtClean="0"/>
              <a:t>J</a:t>
            </a:r>
            <a:r>
              <a:rPr lang="en-US" b="1" i="1" dirty="0" smtClean="0"/>
              <a:t>m</a:t>
            </a:r>
            <a:r>
              <a:rPr lang="ru-RU" b="1" i="1" dirty="0" err="1" smtClean="0"/>
              <a:t>enu</a:t>
            </a:r>
            <a:endParaRPr lang="ru-RU" b="1" i="1" dirty="0" smtClean="0"/>
          </a:p>
          <a:p>
            <a:r>
              <a:rPr lang="ru-RU" dirty="0" smtClean="0"/>
              <a:t> </a:t>
            </a:r>
          </a:p>
          <a:p>
            <a:r>
              <a:rPr lang="ru-RU" b="1" i="1" dirty="0" err="1" smtClean="0"/>
              <a:t>JMenuItem</a:t>
            </a:r>
            <a:r>
              <a:rPr lang="ru-RU" dirty="0" smtClean="0"/>
              <a:t> при выборе активизирует действие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1571604" y="2894024"/>
            <a:ext cx="6357982" cy="2178050"/>
            <a:chOff x="1571604" y="2894024"/>
            <a:chExt cx="6357982" cy="21780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191" t="25821" r="72525" b="47800"/>
            <a:stretch>
              <a:fillRect/>
            </a:stretch>
          </p:blipFill>
          <p:spPr bwMode="auto">
            <a:xfrm>
              <a:off x="1693863" y="2909899"/>
              <a:ext cx="2981325" cy="2162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7280" t="26099" r="72580" b="48096"/>
            <a:stretch>
              <a:fillRect/>
            </a:stretch>
          </p:blipFill>
          <p:spPr bwMode="auto">
            <a:xfrm>
              <a:off x="4908573" y="2894024"/>
              <a:ext cx="3021013" cy="217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Овал 9"/>
            <p:cNvSpPr/>
            <p:nvPr/>
          </p:nvSpPr>
          <p:spPr>
            <a:xfrm>
              <a:off x="1571604" y="3143248"/>
              <a:ext cx="1143008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571604" y="3429000"/>
              <a:ext cx="1143008" cy="714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696741" y="31311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i="1" dirty="0" err="1" smtClean="0"/>
              <a:t>JMenu</a:t>
            </a:r>
            <a:r>
              <a:rPr lang="ru-RU" b="1" i="1" dirty="0" smtClean="0"/>
              <a:t> 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28596" y="3571876"/>
            <a:ext cx="11398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i="1" dirty="0" err="1" smtClean="0"/>
              <a:t>JMenuItem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5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Создание меню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071570" y="420413"/>
            <a:ext cx="7572396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javax.swing</a:t>
            </a:r>
            <a:r>
              <a:rPr lang="en-US" dirty="0" smtClean="0"/>
              <a:t>.*;</a:t>
            </a:r>
            <a:endParaRPr lang="uk-UA" sz="800" dirty="0" smtClean="0"/>
          </a:p>
          <a:p>
            <a:r>
              <a:rPr lang="en-US" dirty="0" smtClean="0"/>
              <a:t>public class </a:t>
            </a:r>
            <a:r>
              <a:rPr lang="en-US" b="1" dirty="0" smtClean="0"/>
              <a:t>menu</a:t>
            </a:r>
            <a:r>
              <a:rPr lang="en-US" dirty="0" smtClean="0"/>
              <a:t> {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 </a:t>
            </a:r>
            <a:r>
              <a:rPr lang="en-US" dirty="0" smtClean="0"/>
              <a:t>private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JMenuBar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menuBar</a:t>
            </a:r>
            <a:r>
              <a:rPr lang="en-US" b="1" dirty="0" smtClean="0">
                <a:solidFill>
                  <a:srgbClr val="FF0000"/>
                </a:solidFill>
              </a:rPr>
              <a:t>;</a:t>
            </a:r>
            <a:r>
              <a:rPr lang="uk-UA" b="1" dirty="0" smtClean="0"/>
              <a:t> </a:t>
            </a:r>
            <a:endParaRPr lang="en-US" b="1" dirty="0" smtClean="0"/>
          </a:p>
          <a:p>
            <a:r>
              <a:rPr lang="en-US" dirty="0" smtClean="0"/>
              <a:t>      public </a:t>
            </a:r>
            <a:r>
              <a:rPr lang="en-US" dirty="0" err="1"/>
              <a:t>JMenuBar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getMenuBar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dirty="0"/>
              <a:t>{</a:t>
            </a:r>
          </a:p>
          <a:p>
            <a:r>
              <a:rPr lang="en-US" dirty="0" smtClean="0"/>
              <a:t>                return </a:t>
            </a:r>
            <a:r>
              <a:rPr lang="en-US" dirty="0" err="1"/>
              <a:t>menuBar</a:t>
            </a:r>
            <a:r>
              <a:rPr lang="en-US" dirty="0"/>
              <a:t>;</a:t>
            </a:r>
          </a:p>
          <a:p>
            <a:r>
              <a:rPr lang="en-US" dirty="0" smtClean="0"/>
              <a:t>      </a:t>
            </a:r>
            <a:r>
              <a:rPr lang="ru-RU" dirty="0" smtClean="0"/>
              <a:t>}</a:t>
            </a:r>
            <a:endParaRPr lang="en-US" i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      public </a:t>
            </a:r>
            <a:r>
              <a:rPr lang="en-US" sz="2000" b="1" dirty="0" smtClean="0"/>
              <a:t>menu() </a:t>
            </a:r>
            <a:r>
              <a:rPr lang="en-US" dirty="0" smtClean="0"/>
              <a:t>{</a:t>
            </a:r>
            <a:r>
              <a:rPr lang="uk-UA" dirty="0" smtClean="0"/>
              <a:t>     	</a:t>
            </a:r>
            <a:endParaRPr lang="ru-RU" dirty="0" smtClean="0"/>
          </a:p>
          <a:p>
            <a:r>
              <a:rPr lang="uk-UA" dirty="0" smtClean="0"/>
              <a:t>	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menuBar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</a:rPr>
              <a:t>JMenuBar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  <a:r>
              <a:rPr lang="en-US" b="1" dirty="0" smtClean="0"/>
              <a:t>;</a:t>
            </a:r>
            <a:endParaRPr lang="ru-RU" b="1" dirty="0" smtClean="0"/>
          </a:p>
          <a:p>
            <a:r>
              <a:rPr lang="uk-UA" dirty="0" smtClean="0"/>
              <a:t>	</a:t>
            </a:r>
            <a:r>
              <a:rPr lang="fr-FR" b="1" dirty="0" smtClean="0">
                <a:solidFill>
                  <a:srgbClr val="FF0000"/>
                </a:solidFill>
              </a:rPr>
              <a:t>JMenu</a:t>
            </a:r>
            <a:r>
              <a:rPr lang="fr-FR" b="1" dirty="0" smtClean="0">
                <a:solidFill>
                  <a:srgbClr val="0070C0"/>
                </a:solidFill>
              </a:rPr>
              <a:t> menuFile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smtClean="0"/>
              <a:t>= new JMenu("</a:t>
            </a:r>
            <a:r>
              <a:rPr lang="fr-FR" sz="2000" b="1" dirty="0" smtClean="0"/>
              <a:t>File</a:t>
            </a:r>
            <a:r>
              <a:rPr lang="fr-FR" dirty="0" smtClean="0"/>
              <a:t>");</a:t>
            </a:r>
          </a:p>
          <a:p>
            <a:r>
              <a:rPr lang="uk-UA" dirty="0" smtClean="0"/>
              <a:t>	</a:t>
            </a:r>
            <a:r>
              <a:rPr lang="en-US" b="1" dirty="0" err="1" smtClean="0">
                <a:solidFill>
                  <a:srgbClr val="FF0000"/>
                </a:solidFill>
              </a:rPr>
              <a:t>JMenuItem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fileOpen</a:t>
            </a:r>
            <a:r>
              <a:rPr lang="en-US" b="1" dirty="0" smtClean="0"/>
              <a:t> </a:t>
            </a:r>
            <a:r>
              <a:rPr lang="en-US" dirty="0" smtClean="0"/>
              <a:t>= new </a:t>
            </a:r>
            <a:r>
              <a:rPr lang="en-US" dirty="0" err="1" smtClean="0"/>
              <a:t>JMenuItem</a:t>
            </a:r>
            <a:r>
              <a:rPr lang="en-US" dirty="0" smtClean="0"/>
              <a:t>("File Open");</a:t>
            </a:r>
          </a:p>
          <a:p>
            <a:r>
              <a:rPr lang="uk-UA" dirty="0" smtClean="0"/>
              <a:t>	</a:t>
            </a:r>
            <a:r>
              <a:rPr lang="en-US" b="1" dirty="0" err="1" smtClean="0">
                <a:solidFill>
                  <a:srgbClr val="FF0000"/>
                </a:solidFill>
              </a:rPr>
              <a:t>JMenuItem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fileClose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= new </a:t>
            </a:r>
            <a:r>
              <a:rPr lang="en-US" dirty="0" err="1" smtClean="0"/>
              <a:t>JMenuItem</a:t>
            </a:r>
            <a:r>
              <a:rPr lang="en-US" dirty="0" smtClean="0"/>
              <a:t>("File Close");</a:t>
            </a:r>
            <a:endParaRPr lang="ru-RU" sz="800" dirty="0" smtClean="0"/>
          </a:p>
          <a:p>
            <a:r>
              <a:rPr lang="uk-UA" dirty="0" smtClean="0"/>
              <a:t>	</a:t>
            </a:r>
            <a:r>
              <a:rPr lang="en-US" b="1" dirty="0" err="1" smtClean="0">
                <a:solidFill>
                  <a:srgbClr val="0070C0"/>
                </a:solidFill>
              </a:rPr>
              <a:t>menuFile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fileOpen</a:t>
            </a:r>
            <a:r>
              <a:rPr lang="en-US" dirty="0" smtClean="0"/>
              <a:t>);</a:t>
            </a:r>
            <a:endParaRPr lang="uk-UA" dirty="0" smtClean="0"/>
          </a:p>
          <a:p>
            <a:r>
              <a:rPr lang="uk-UA" dirty="0" smtClean="0"/>
              <a:t>	</a:t>
            </a:r>
            <a:r>
              <a:rPr lang="en-US" b="1" dirty="0" err="1" smtClean="0">
                <a:solidFill>
                  <a:srgbClr val="0070C0"/>
                </a:solidFill>
              </a:rPr>
              <a:t>menuFile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fileClose</a:t>
            </a:r>
            <a:r>
              <a:rPr lang="en-US" dirty="0" smtClean="0"/>
              <a:t>);</a:t>
            </a:r>
            <a:endParaRPr lang="en-US" sz="800" dirty="0" smtClean="0"/>
          </a:p>
          <a:p>
            <a:r>
              <a:rPr lang="uk-UA" dirty="0" smtClean="0"/>
              <a:t>	</a:t>
            </a:r>
            <a:r>
              <a:rPr lang="en-US" b="1" dirty="0" err="1" smtClean="0">
                <a:solidFill>
                  <a:srgbClr val="FF0000"/>
                </a:solidFill>
              </a:rPr>
              <a:t>menuBar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rgbClr val="0070C0"/>
                </a:solidFill>
              </a:rPr>
              <a:t>menuFile</a:t>
            </a:r>
            <a:r>
              <a:rPr lang="en-US" dirty="0" smtClean="0"/>
              <a:t>);</a:t>
            </a:r>
          </a:p>
          <a:p>
            <a:r>
              <a:rPr lang="uk-UA" dirty="0" smtClean="0"/>
              <a:t>	</a:t>
            </a:r>
            <a:r>
              <a:rPr lang="en-US" dirty="0" err="1" smtClean="0"/>
              <a:t>JMenu</a:t>
            </a:r>
            <a:r>
              <a:rPr lang="en-US" dirty="0" smtClean="0"/>
              <a:t> </a:t>
            </a:r>
            <a:r>
              <a:rPr lang="en-US" dirty="0" err="1" smtClean="0"/>
              <a:t>menuEdit</a:t>
            </a:r>
            <a:r>
              <a:rPr lang="en-US" dirty="0" smtClean="0"/>
              <a:t> = new </a:t>
            </a:r>
            <a:r>
              <a:rPr lang="en-US" dirty="0" err="1" smtClean="0"/>
              <a:t>JMenu</a:t>
            </a:r>
            <a:r>
              <a:rPr lang="en-US" dirty="0" smtClean="0"/>
              <a:t>("</a:t>
            </a:r>
            <a:r>
              <a:rPr lang="en-US" sz="2000" b="1" dirty="0" smtClean="0"/>
              <a:t>Edit</a:t>
            </a:r>
            <a:r>
              <a:rPr lang="en-US" dirty="0" smtClean="0"/>
              <a:t>");</a:t>
            </a:r>
          </a:p>
          <a:p>
            <a:r>
              <a:rPr lang="uk-UA" dirty="0" smtClean="0"/>
              <a:t>	</a:t>
            </a:r>
            <a:r>
              <a:rPr lang="en-US" dirty="0" err="1" smtClean="0"/>
              <a:t>JMenuItem</a:t>
            </a:r>
            <a:r>
              <a:rPr lang="en-US" dirty="0" smtClean="0"/>
              <a:t> </a:t>
            </a:r>
            <a:r>
              <a:rPr lang="en-US" dirty="0" err="1" smtClean="0"/>
              <a:t>editCopy</a:t>
            </a:r>
            <a:r>
              <a:rPr lang="en-US" dirty="0" smtClean="0"/>
              <a:t> = new </a:t>
            </a:r>
            <a:r>
              <a:rPr lang="en-US" dirty="0" err="1" smtClean="0"/>
              <a:t>JMenuItem</a:t>
            </a:r>
            <a:r>
              <a:rPr lang="en-US" dirty="0" smtClean="0"/>
              <a:t>("Copy");</a:t>
            </a:r>
          </a:p>
          <a:p>
            <a:r>
              <a:rPr lang="uk-UA" dirty="0" smtClean="0"/>
              <a:t>	</a:t>
            </a:r>
            <a:r>
              <a:rPr lang="en-US" dirty="0" err="1" smtClean="0"/>
              <a:t>JMenuItem</a:t>
            </a:r>
            <a:r>
              <a:rPr lang="en-US" dirty="0" smtClean="0"/>
              <a:t> </a:t>
            </a:r>
            <a:r>
              <a:rPr lang="en-US" dirty="0" err="1" smtClean="0"/>
              <a:t>editPaste</a:t>
            </a:r>
            <a:r>
              <a:rPr lang="en-US" dirty="0" smtClean="0"/>
              <a:t> = new </a:t>
            </a:r>
            <a:r>
              <a:rPr lang="en-US" dirty="0" err="1" smtClean="0"/>
              <a:t>JMenuItem</a:t>
            </a:r>
            <a:r>
              <a:rPr lang="en-US" dirty="0" smtClean="0"/>
              <a:t>("Paste");</a:t>
            </a:r>
            <a:endParaRPr lang="ru-RU" dirty="0" smtClean="0"/>
          </a:p>
          <a:p>
            <a:r>
              <a:rPr lang="uk-UA" dirty="0" smtClean="0"/>
              <a:t>	</a:t>
            </a:r>
            <a:r>
              <a:rPr lang="en-US" dirty="0" err="1" smtClean="0"/>
              <a:t>menuEdit.add</a:t>
            </a:r>
            <a:r>
              <a:rPr lang="en-US" dirty="0" smtClean="0"/>
              <a:t>(</a:t>
            </a:r>
            <a:r>
              <a:rPr lang="en-US" dirty="0" err="1" smtClean="0"/>
              <a:t>editCopy</a:t>
            </a:r>
            <a:r>
              <a:rPr lang="en-US" dirty="0" smtClean="0"/>
              <a:t>);</a:t>
            </a:r>
          </a:p>
          <a:p>
            <a:r>
              <a:rPr lang="uk-UA" dirty="0" smtClean="0"/>
              <a:t>	</a:t>
            </a:r>
            <a:r>
              <a:rPr lang="en-US" dirty="0" err="1" smtClean="0"/>
              <a:t>menuEdit.add</a:t>
            </a:r>
            <a:r>
              <a:rPr lang="en-US" dirty="0" smtClean="0"/>
              <a:t>(</a:t>
            </a:r>
            <a:r>
              <a:rPr lang="en-US" dirty="0" err="1" smtClean="0"/>
              <a:t>editPaste</a:t>
            </a:r>
            <a:r>
              <a:rPr lang="en-US" dirty="0" smtClean="0"/>
              <a:t>);</a:t>
            </a:r>
          </a:p>
          <a:p>
            <a:r>
              <a:rPr lang="uk-UA" dirty="0" smtClean="0"/>
              <a:t>	</a:t>
            </a:r>
            <a:r>
              <a:rPr lang="en-US" dirty="0" err="1" smtClean="0"/>
              <a:t>menuBar.add</a:t>
            </a:r>
            <a:r>
              <a:rPr lang="en-US" dirty="0" smtClean="0"/>
              <a:t>(</a:t>
            </a:r>
            <a:r>
              <a:rPr lang="en-US" dirty="0" err="1" smtClean="0"/>
              <a:t>menuEdit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    }</a:t>
            </a:r>
            <a:r>
              <a:rPr lang="uk-UA" dirty="0" smtClean="0"/>
              <a:t>	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3834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Создание меню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1538" y="500042"/>
            <a:ext cx="6500858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javax.swing</a:t>
            </a:r>
            <a:r>
              <a:rPr lang="en-US" dirty="0" smtClean="0"/>
              <a:t>.*;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firstSw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 public </a:t>
            </a:r>
            <a:r>
              <a:rPr lang="en-US" dirty="0" err="1" smtClean="0"/>
              <a:t>firstSw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	</a:t>
            </a:r>
            <a:r>
              <a:rPr lang="en-US" dirty="0" err="1" smtClean="0"/>
              <a:t>JFrame</a:t>
            </a:r>
            <a:r>
              <a:rPr lang="en-US" dirty="0" smtClean="0"/>
              <a:t> </a:t>
            </a:r>
            <a:r>
              <a:rPr lang="en-US" dirty="0" err="1" smtClean="0"/>
              <a:t>jfrm</a:t>
            </a:r>
            <a:r>
              <a:rPr lang="en-US" dirty="0" smtClean="0"/>
              <a:t> = new </a:t>
            </a:r>
            <a:r>
              <a:rPr lang="en-US" dirty="0" err="1" smtClean="0"/>
              <a:t>JFrame</a:t>
            </a:r>
            <a:r>
              <a:rPr lang="en-US" dirty="0" smtClean="0"/>
              <a:t>("</a:t>
            </a:r>
            <a:r>
              <a:rPr lang="uk-UA" dirty="0" smtClean="0"/>
              <a:t>А </a:t>
            </a:r>
            <a:r>
              <a:rPr lang="en-US" dirty="0" smtClean="0"/>
              <a:t>Simple </a:t>
            </a:r>
            <a:r>
              <a:rPr lang="en-US" dirty="0" err="1" smtClean="0"/>
              <a:t>Swinq</a:t>
            </a:r>
            <a:r>
              <a:rPr lang="en-US" dirty="0" smtClean="0"/>
              <a:t> </a:t>
            </a:r>
            <a:r>
              <a:rPr lang="en-US" dirty="0" err="1" smtClean="0"/>
              <a:t>Proqram</a:t>
            </a:r>
            <a:r>
              <a:rPr lang="en-US" dirty="0" smtClean="0"/>
              <a:t>");</a:t>
            </a:r>
            <a:endParaRPr lang="uk-UA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jfrm.setSize</a:t>
            </a:r>
            <a:r>
              <a:rPr lang="en-US" dirty="0" smtClean="0"/>
              <a:t>(275, 100);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jfrm.setLocation</a:t>
            </a:r>
            <a:r>
              <a:rPr lang="en-US" dirty="0" smtClean="0"/>
              <a:t>(100, 200);</a:t>
            </a:r>
            <a:r>
              <a:rPr lang="uk-UA" dirty="0" smtClean="0"/>
              <a:t>	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jfrm.setDefaultCloseOperation</a:t>
            </a:r>
            <a:r>
              <a:rPr lang="en-US" dirty="0" smtClean="0"/>
              <a:t>(</a:t>
            </a:r>
            <a:r>
              <a:rPr lang="en-US" dirty="0" err="1" smtClean="0"/>
              <a:t>JFrame.</a:t>
            </a:r>
            <a:r>
              <a:rPr lang="en-US" i="1" dirty="0" err="1" smtClean="0"/>
              <a:t>EXIT_ON_CLOSE</a:t>
            </a:r>
            <a:r>
              <a:rPr lang="en-US" i="1" dirty="0" smtClean="0"/>
              <a:t>);</a:t>
            </a:r>
          </a:p>
          <a:p>
            <a:endParaRPr lang="uk-UA" sz="800" dirty="0" smtClean="0"/>
          </a:p>
          <a:p>
            <a:r>
              <a:rPr lang="en-US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menu </a:t>
            </a:r>
            <a:r>
              <a:rPr lang="en-US" b="1" dirty="0" err="1" smtClean="0">
                <a:solidFill>
                  <a:srgbClr val="0070C0"/>
                </a:solidFill>
              </a:rPr>
              <a:t>firstMenu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= new menu();</a:t>
            </a:r>
          </a:p>
          <a:p>
            <a:r>
              <a:rPr lang="en-US" b="1" dirty="0" smtClean="0"/>
              <a:t>	</a:t>
            </a:r>
            <a:r>
              <a:rPr lang="en-US" dirty="0" err="1" smtClean="0"/>
              <a:t>jfrm.</a:t>
            </a:r>
            <a:r>
              <a:rPr lang="en-US" b="1" dirty="0" err="1" smtClean="0">
                <a:solidFill>
                  <a:srgbClr val="FF0000"/>
                </a:solidFill>
              </a:rPr>
              <a:t>setJMenuBar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rgbClr val="0070C0"/>
                </a:solidFill>
              </a:rPr>
              <a:t>firstMenu</a:t>
            </a:r>
            <a:r>
              <a:rPr lang="en-US" b="1" dirty="0" smtClean="0"/>
              <a:t>.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getMenuBar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b="1" dirty="0" smtClean="0"/>
              <a:t>);</a:t>
            </a:r>
          </a:p>
          <a:p>
            <a:endParaRPr lang="ru-RU" sz="800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jfrm.setVisible</a:t>
            </a:r>
            <a:r>
              <a:rPr lang="en-US" dirty="0" smtClean="0"/>
              <a:t>(true);</a:t>
            </a:r>
          </a:p>
          <a:p>
            <a:r>
              <a:rPr lang="en-US" dirty="0" smtClean="0"/>
              <a:t>      </a:t>
            </a:r>
            <a:r>
              <a:rPr lang="ru-RU" dirty="0" smtClean="0"/>
              <a:t>}</a:t>
            </a:r>
            <a:endParaRPr lang="uk-UA" dirty="0" smtClean="0"/>
          </a:p>
          <a:p>
            <a:r>
              <a:rPr lang="uk-UA" dirty="0" smtClean="0"/>
              <a:t>     </a:t>
            </a:r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uk-UA" dirty="0" smtClean="0"/>
              <a:t>	</a:t>
            </a:r>
            <a:r>
              <a:rPr lang="en-US" dirty="0" err="1" smtClean="0"/>
              <a:t>SwingUtilities.</a:t>
            </a:r>
            <a:r>
              <a:rPr lang="en-US" i="1" dirty="0" err="1" smtClean="0"/>
              <a:t>invokeLater</a:t>
            </a:r>
            <a:r>
              <a:rPr lang="en-US" i="1" dirty="0" smtClean="0"/>
              <a:t>(new </a:t>
            </a:r>
            <a:r>
              <a:rPr lang="en-US" i="1" dirty="0" err="1" smtClean="0"/>
              <a:t>Runnable</a:t>
            </a:r>
            <a:r>
              <a:rPr lang="en-US" i="1" dirty="0" smtClean="0"/>
              <a:t>() {</a:t>
            </a:r>
          </a:p>
          <a:p>
            <a:r>
              <a:rPr lang="uk-UA" dirty="0" smtClean="0"/>
              <a:t>	      </a:t>
            </a:r>
            <a:r>
              <a:rPr lang="en-US" dirty="0" smtClean="0"/>
              <a:t>public void run() {</a:t>
            </a:r>
          </a:p>
          <a:p>
            <a:r>
              <a:rPr lang="uk-UA" dirty="0" smtClean="0"/>
              <a:t>		</a:t>
            </a:r>
            <a:r>
              <a:rPr lang="en-US" dirty="0" smtClean="0"/>
              <a:t>new </a:t>
            </a:r>
            <a:r>
              <a:rPr lang="en-US" dirty="0" err="1" smtClean="0"/>
              <a:t>irstSw</a:t>
            </a:r>
            <a:r>
              <a:rPr lang="en-US" dirty="0" smtClean="0"/>
              <a:t>();</a:t>
            </a:r>
          </a:p>
          <a:p>
            <a:r>
              <a:rPr lang="ru-RU" dirty="0" smtClean="0"/>
              <a:t>	      }</a:t>
            </a:r>
          </a:p>
          <a:p>
            <a:r>
              <a:rPr lang="ru-RU" dirty="0" smtClean="0"/>
              <a:t>	});</a:t>
            </a:r>
          </a:p>
          <a:p>
            <a:r>
              <a:rPr lang="ru-RU" dirty="0" smtClean="0"/>
              <a:t>  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событий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Обработка событий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28662" y="571480"/>
            <a:ext cx="82153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Источник</a:t>
            </a:r>
            <a:r>
              <a:rPr lang="ru-RU" dirty="0" smtClean="0"/>
              <a:t> генерирует </a:t>
            </a:r>
            <a:r>
              <a:rPr lang="ru-RU" b="1" i="1" dirty="0" smtClean="0"/>
              <a:t>событие </a:t>
            </a:r>
            <a:r>
              <a:rPr lang="ru-RU" dirty="0" smtClean="0"/>
              <a:t>и посылает его </a:t>
            </a:r>
            <a:r>
              <a:rPr lang="ru-RU" b="1" i="1" dirty="0" smtClean="0"/>
              <a:t>слушателю</a:t>
            </a:r>
            <a:r>
              <a:rPr lang="ru-RU" dirty="0" smtClean="0"/>
              <a:t> (</a:t>
            </a:r>
            <a:r>
              <a:rPr lang="ru-RU" b="1" i="1" dirty="0" err="1" smtClean="0">
                <a:solidFill>
                  <a:srgbClr val="FF0000"/>
                </a:solidFill>
              </a:rPr>
              <a:t>listener</a:t>
            </a:r>
            <a:r>
              <a:rPr lang="ru-RU" dirty="0" smtClean="0"/>
              <a:t>).</a:t>
            </a: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java.awt.event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ru-RU" dirty="0" smtClean="0">
              <a:solidFill>
                <a:srgbClr val="FF0000"/>
              </a:solidFill>
            </a:endParaRPr>
          </a:p>
          <a:p>
            <a:pPr algn="ctr"/>
            <a:endParaRPr lang="ru-RU" sz="800" dirty="0" smtClean="0">
              <a:solidFill>
                <a:srgbClr val="FF0000"/>
              </a:solidFill>
            </a:endParaRPr>
          </a:p>
          <a:p>
            <a:r>
              <a:rPr lang="ru-RU" sz="2000" b="1" dirty="0" smtClean="0">
                <a:solidFill>
                  <a:srgbClr val="FF0000"/>
                </a:solidFill>
              </a:rPr>
              <a:t>Источник </a:t>
            </a:r>
            <a:r>
              <a:rPr lang="ru-RU" b="1" dirty="0" smtClean="0">
                <a:solidFill>
                  <a:srgbClr val="FF0000"/>
                </a:solidFill>
              </a:rPr>
              <a:t>события</a:t>
            </a:r>
            <a:r>
              <a:rPr lang="ru-RU" b="1" dirty="0" smtClean="0"/>
              <a:t>:</a:t>
            </a:r>
            <a:r>
              <a:rPr lang="ru-RU" dirty="0" smtClean="0"/>
              <a:t>  должен </a:t>
            </a:r>
            <a:r>
              <a:rPr lang="ru-RU" i="1" dirty="0" smtClean="0"/>
              <a:t>регистрировать слушателей</a:t>
            </a:r>
            <a:endParaRPr lang="ru-RU" sz="1400" i="1" dirty="0" smtClean="0"/>
          </a:p>
          <a:p>
            <a:r>
              <a:rPr lang="en-US" sz="1400" i="1" dirty="0" smtClean="0">
                <a:solidFill>
                  <a:srgbClr val="FF0000"/>
                </a:solidFill>
              </a:rPr>
              <a:t>event source</a:t>
            </a:r>
            <a:endParaRPr lang="ru-RU" sz="1400" i="1" dirty="0" smtClean="0">
              <a:solidFill>
                <a:srgbClr val="FF0000"/>
              </a:solidFill>
            </a:endParaRPr>
          </a:p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public void </a:t>
            </a:r>
            <a:r>
              <a:rPr lang="en-US" b="1" i="1" dirty="0" err="1" smtClean="0">
                <a:solidFill>
                  <a:srgbClr val="FF0000"/>
                </a:solidFill>
              </a:rPr>
              <a:t>addTypeListener</a:t>
            </a:r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b="1" i="1" dirty="0" err="1" smtClean="0">
                <a:solidFill>
                  <a:srgbClr val="FF0000"/>
                </a:solidFill>
              </a:rPr>
              <a:t>TypeListener</a:t>
            </a:r>
            <a:r>
              <a:rPr lang="en-US" b="1" i="1" dirty="0" smtClean="0">
                <a:solidFill>
                  <a:srgbClr val="FF0000"/>
                </a:solidFill>
              </a:rPr>
              <a:t> el);</a:t>
            </a:r>
          </a:p>
          <a:p>
            <a:r>
              <a:rPr lang="ru-RU" b="1" i="1" dirty="0" smtClean="0"/>
              <a:t>	Туре</a:t>
            </a:r>
            <a:r>
              <a:rPr lang="ru-RU" b="1" dirty="0" smtClean="0"/>
              <a:t> </a:t>
            </a:r>
            <a:r>
              <a:rPr lang="ru-RU" dirty="0" smtClean="0"/>
              <a:t>- имя события, а </a:t>
            </a:r>
            <a:r>
              <a:rPr lang="ru-RU" b="1" i="1" dirty="0" smtClean="0"/>
              <a:t>е</a:t>
            </a:r>
            <a:r>
              <a:rPr lang="en-US" b="1" i="1" dirty="0" smtClean="0"/>
              <a:t>l</a:t>
            </a:r>
            <a:r>
              <a:rPr lang="ru-RU" i="1" dirty="0" smtClean="0"/>
              <a:t> </a:t>
            </a:r>
            <a:r>
              <a:rPr lang="en-US" i="1" dirty="0" smtClean="0"/>
              <a:t>-</a:t>
            </a:r>
            <a:r>
              <a:rPr lang="ru-RU" dirty="0" smtClean="0"/>
              <a:t> ссылка на слушателя события. </a:t>
            </a:r>
            <a:endParaRPr lang="en-US" dirty="0" smtClean="0"/>
          </a:p>
          <a:p>
            <a:r>
              <a:rPr lang="ru-RU" sz="800" dirty="0" smtClean="0"/>
              <a:t> </a:t>
            </a:r>
            <a:endParaRPr lang="en-US" sz="800" dirty="0" smtClean="0"/>
          </a:p>
          <a:p>
            <a:r>
              <a:rPr lang="ru-RU" sz="2000" b="1" dirty="0" smtClean="0">
                <a:solidFill>
                  <a:srgbClr val="FF0000"/>
                </a:solidFill>
              </a:rPr>
              <a:t>Обработчик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(приемник ) </a:t>
            </a:r>
            <a:r>
              <a:rPr lang="ru-RU" b="1" dirty="0" smtClean="0">
                <a:solidFill>
                  <a:srgbClr val="FF0000"/>
                </a:solidFill>
              </a:rPr>
              <a:t>события</a:t>
            </a:r>
            <a:r>
              <a:rPr lang="ru-RU" b="1" dirty="0" smtClean="0"/>
              <a:t>: </a:t>
            </a:r>
            <a:r>
              <a:rPr lang="ru-RU" dirty="0" smtClean="0"/>
              <a:t> </a:t>
            </a:r>
            <a:r>
              <a:rPr lang="ru-RU" i="1" dirty="0" smtClean="0"/>
              <a:t>во-первых</a:t>
            </a:r>
            <a:r>
              <a:rPr lang="ru-RU" dirty="0" smtClean="0"/>
              <a:t>, должен </a:t>
            </a:r>
            <a:r>
              <a:rPr lang="ru-RU" i="1" dirty="0" smtClean="0"/>
              <a:t>быть зарегистрирован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event listener</a:t>
            </a:r>
            <a:r>
              <a:rPr lang="ru-RU" dirty="0" smtClean="0"/>
              <a:t> 	источником событий</a:t>
            </a:r>
            <a:r>
              <a:rPr lang="uk-UA" dirty="0" smtClean="0"/>
              <a:t>  </a:t>
            </a:r>
            <a:r>
              <a:rPr lang="ru-RU" i="1" dirty="0" smtClean="0"/>
              <a:t>во-вторых</a:t>
            </a:r>
            <a:r>
              <a:rPr lang="ru-RU" dirty="0" smtClean="0"/>
              <a:t>, он должен </a:t>
            </a:r>
            <a:r>
              <a:rPr lang="ru-RU" i="1" dirty="0" smtClean="0"/>
              <a:t>реализовать 		методы </a:t>
            </a:r>
            <a:r>
              <a:rPr lang="ru-RU" dirty="0" smtClean="0"/>
              <a:t>для получения и обработки таких уведомлений. </a:t>
            </a:r>
          </a:p>
          <a:p>
            <a:endParaRPr lang="ru-RU" sz="800" dirty="0" smtClean="0"/>
          </a:p>
          <a:p>
            <a:pPr algn="ctr"/>
            <a:r>
              <a:rPr lang="ru-RU" sz="2400" b="1" dirty="0" smtClean="0"/>
              <a:t>Классы событий</a:t>
            </a:r>
            <a:r>
              <a:rPr lang="ru-RU" dirty="0" smtClean="0"/>
              <a:t> </a:t>
            </a:r>
          </a:p>
          <a:p>
            <a:r>
              <a:rPr lang="en-US" b="1" dirty="0" err="1" smtClean="0"/>
              <a:t>EventObject</a:t>
            </a:r>
            <a:r>
              <a:rPr lang="en-US" dirty="0" smtClean="0"/>
              <a:t> </a:t>
            </a:r>
            <a:r>
              <a:rPr lang="ru-RU" dirty="0" smtClean="0"/>
              <a:t>– суперкласс</a:t>
            </a:r>
          </a:p>
          <a:p>
            <a:endParaRPr lang="ru-RU" sz="800" dirty="0" smtClean="0"/>
          </a:p>
          <a:p>
            <a:r>
              <a:rPr lang="ru-RU" b="1" dirty="0" err="1" smtClean="0">
                <a:solidFill>
                  <a:srgbClr val="FF0000"/>
                </a:solidFill>
              </a:rPr>
              <a:t>Action</a:t>
            </a:r>
            <a:r>
              <a:rPr lang="ru-RU" b="1" dirty="0" err="1" smtClean="0"/>
              <a:t>Event</a:t>
            </a:r>
            <a:r>
              <a:rPr lang="ru-RU" dirty="0" smtClean="0"/>
              <a:t> – генерируется по нажатию кнопки, двойному щелчку на элементе списка либо при выборе пункта меню</a:t>
            </a:r>
          </a:p>
          <a:p>
            <a:endParaRPr lang="ru-RU" sz="800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Mouse</a:t>
            </a:r>
            <a:r>
              <a:rPr lang="en-US" b="1" dirty="0" err="1" smtClean="0"/>
              <a:t>Event</a:t>
            </a:r>
            <a:r>
              <a:rPr lang="en-US" dirty="0" smtClean="0"/>
              <a:t> </a:t>
            </a:r>
            <a:r>
              <a:rPr lang="ru-RU" dirty="0" smtClean="0"/>
              <a:t>– генерируется при перетаскивании, перемещении, щелчках, нажатии и отпускании кнопок мыши</a:t>
            </a:r>
          </a:p>
          <a:p>
            <a:endParaRPr lang="ru-RU" sz="800" dirty="0" smtClean="0"/>
          </a:p>
          <a:p>
            <a:r>
              <a:rPr lang="ru-RU" b="1" dirty="0" err="1" smtClean="0">
                <a:solidFill>
                  <a:srgbClr val="FF0000"/>
                </a:solidFill>
              </a:rPr>
              <a:t>Key</a:t>
            </a:r>
            <a:r>
              <a:rPr lang="ru-RU" b="1" dirty="0" err="1" smtClean="0"/>
              <a:t>Event</a:t>
            </a:r>
            <a:r>
              <a:rPr lang="ru-RU" dirty="0" smtClean="0"/>
              <a:t> – генерируется при клавиатурном вводе </a:t>
            </a:r>
            <a:endParaRPr lang="en-US" dirty="0" smtClean="0"/>
          </a:p>
          <a:p>
            <a:r>
              <a:rPr lang="ru-RU" dirty="0" smtClean="0"/>
              <a:t>и др.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3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Графический</a:t>
            </a:r>
            <a:r>
              <a:rPr lang="uk-UA" b="1" dirty="0"/>
              <a:t>  </a:t>
            </a:r>
            <a:r>
              <a:rPr lang="ru-RU" b="1" dirty="0"/>
              <a:t>интерфейс  пользователя  (</a:t>
            </a:r>
            <a:r>
              <a:rPr lang="en-US" b="1" dirty="0"/>
              <a:t>GUI)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67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Обработка событий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00100" y="571480"/>
            <a:ext cx="8001056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</a:rPr>
              <a:t>Обработчик событий</a:t>
            </a:r>
            <a:r>
              <a:rPr lang="ru-RU" sz="2400" b="1" dirty="0" smtClean="0"/>
              <a:t> </a:t>
            </a:r>
            <a:r>
              <a:rPr lang="ru-RU" b="1" i="1" dirty="0" smtClean="0"/>
              <a:t>- </a:t>
            </a:r>
            <a:r>
              <a:rPr lang="ru-RU" dirty="0" smtClean="0"/>
              <a:t>объект, оповещаемый о возникновении события.</a:t>
            </a:r>
          </a:p>
          <a:p>
            <a:endParaRPr lang="ru-RU" sz="800" b="1" i="1" dirty="0" smtClean="0"/>
          </a:p>
          <a:p>
            <a:r>
              <a:rPr lang="ru-RU" b="1" i="1" dirty="0" smtClean="0"/>
              <a:t>Требования: 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/>
              <a:t> Во-первых, чтобы получать оповещения о конкретном типе событий, он должен быть зарегистрирован в источнике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/>
              <a:t> Во-вторых, он должен реализовывать метод, предназначенный для обработки события</a:t>
            </a:r>
          </a:p>
          <a:p>
            <a:pPr algn="ctr"/>
            <a:r>
              <a:rPr lang="ru-RU" b="1" dirty="0" smtClean="0"/>
              <a:t>Интерфейсы</a:t>
            </a:r>
          </a:p>
          <a:p>
            <a:endParaRPr lang="ru-RU" sz="800" dirty="0" smtClean="0"/>
          </a:p>
          <a:p>
            <a:r>
              <a:rPr lang="ru-RU" dirty="0" smtClean="0"/>
              <a:t>Методы, позволяющие обрабатывать события, определены в интерфейсах. </a:t>
            </a:r>
          </a:p>
          <a:p>
            <a:endParaRPr lang="ru-RU" sz="800" dirty="0" smtClean="0"/>
          </a:p>
          <a:p>
            <a:r>
              <a:rPr lang="ru-RU" dirty="0" smtClean="0"/>
              <a:t>В интерфейсе </a:t>
            </a:r>
            <a:r>
              <a:rPr lang="ru-RU" b="1" i="1" dirty="0" err="1" smtClean="0">
                <a:solidFill>
                  <a:srgbClr val="FF0000"/>
                </a:solidFill>
              </a:rPr>
              <a:t>ActionListener</a:t>
            </a:r>
            <a:r>
              <a:rPr lang="ru-RU" dirty="0" smtClean="0"/>
              <a:t> объявлен метод  </a:t>
            </a:r>
          </a:p>
          <a:p>
            <a:pPr algn="ctr"/>
            <a:r>
              <a:rPr lang="ru-RU" b="1" i="1" dirty="0" err="1" smtClean="0">
                <a:solidFill>
                  <a:srgbClr val="FF0000"/>
                </a:solidFill>
              </a:rPr>
              <a:t>actionPerformed</a:t>
            </a:r>
            <a:r>
              <a:rPr lang="ru-RU" b="1" i="1" dirty="0" smtClean="0">
                <a:solidFill>
                  <a:srgbClr val="FF0000"/>
                </a:solidFill>
              </a:rPr>
              <a:t> ()</a:t>
            </a:r>
            <a:r>
              <a:rPr lang="ru-RU" dirty="0" smtClean="0"/>
              <a:t> , </a:t>
            </a:r>
          </a:p>
          <a:p>
            <a:r>
              <a:rPr lang="ru-RU" dirty="0" smtClean="0"/>
              <a:t>вызываемый при возникновении события, когда пользователь щелкает на кнопке или выполняет действие, затрагивающее компонент. </a:t>
            </a:r>
          </a:p>
          <a:p>
            <a:endParaRPr lang="ru-RU" dirty="0" smtClean="0"/>
          </a:p>
          <a:p>
            <a:r>
              <a:rPr lang="ru-RU" b="1" dirty="0" err="1" smtClean="0">
                <a:solidFill>
                  <a:srgbClr val="FF0000"/>
                </a:solidFill>
              </a:rPr>
              <a:t>Action</a:t>
            </a:r>
            <a:r>
              <a:rPr lang="ru-RU" b="1" dirty="0" err="1" smtClean="0"/>
              <a:t>Event</a:t>
            </a:r>
            <a:r>
              <a:rPr lang="ru-RU" b="1" dirty="0" smtClean="0"/>
              <a:t> – </a:t>
            </a:r>
            <a:r>
              <a:rPr lang="ru-RU" b="1" i="1" dirty="0" err="1" smtClean="0">
                <a:solidFill>
                  <a:srgbClr val="FF0000"/>
                </a:solidFill>
              </a:rPr>
              <a:t>Action</a:t>
            </a:r>
            <a:r>
              <a:rPr lang="ru-RU" b="1" i="1" dirty="0" err="1" smtClean="0"/>
              <a:t>Listener</a:t>
            </a:r>
            <a:r>
              <a:rPr lang="ru-RU" dirty="0" smtClean="0"/>
              <a:t> </a:t>
            </a:r>
          </a:p>
          <a:p>
            <a:r>
              <a:rPr lang="ru-RU" sz="800" dirty="0" smtClean="0"/>
              <a:t> 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Mouse</a:t>
            </a:r>
            <a:r>
              <a:rPr lang="en-US" b="1" dirty="0" err="1" smtClean="0"/>
              <a:t>Event</a:t>
            </a:r>
            <a:r>
              <a:rPr lang="ru-RU" b="1" dirty="0" smtClean="0"/>
              <a:t> – </a:t>
            </a:r>
            <a:r>
              <a:rPr lang="en-US" b="1" i="1" dirty="0" smtClean="0">
                <a:solidFill>
                  <a:srgbClr val="FF0000"/>
                </a:solidFill>
              </a:rPr>
              <a:t>Mouse</a:t>
            </a:r>
            <a:r>
              <a:rPr lang="ru-RU" b="1" i="1" dirty="0" err="1" smtClean="0"/>
              <a:t>Listener</a:t>
            </a:r>
            <a:r>
              <a:rPr lang="ru-RU" b="1" i="1" dirty="0" smtClean="0"/>
              <a:t>, </a:t>
            </a:r>
            <a:r>
              <a:rPr lang="en-US" b="1" i="1" dirty="0" err="1" smtClean="0">
                <a:solidFill>
                  <a:srgbClr val="FF0000"/>
                </a:solidFill>
              </a:rPr>
              <a:t>MouseMotion</a:t>
            </a:r>
            <a:r>
              <a:rPr lang="ru-RU" b="1" i="1" dirty="0" err="1" smtClean="0"/>
              <a:t>Listener</a:t>
            </a:r>
            <a:r>
              <a:rPr lang="ru-RU" dirty="0" smtClean="0"/>
              <a:t> </a:t>
            </a:r>
            <a:endParaRPr lang="ru-RU" b="1" dirty="0" smtClean="0"/>
          </a:p>
          <a:p>
            <a:endParaRPr lang="ru-RU" sz="800" b="1" dirty="0" smtClean="0"/>
          </a:p>
          <a:p>
            <a:r>
              <a:rPr lang="ru-RU" b="1" dirty="0" err="1" smtClean="0">
                <a:solidFill>
                  <a:srgbClr val="FF0000"/>
                </a:solidFill>
              </a:rPr>
              <a:t>Key</a:t>
            </a:r>
            <a:r>
              <a:rPr lang="ru-RU" b="1" dirty="0" err="1" smtClean="0"/>
              <a:t>Event</a:t>
            </a:r>
            <a:r>
              <a:rPr lang="ru-RU" b="1" dirty="0" smtClean="0"/>
              <a:t> – </a:t>
            </a:r>
            <a:r>
              <a:rPr lang="en-US" b="1" i="1" dirty="0" smtClean="0">
                <a:solidFill>
                  <a:srgbClr val="FF0000"/>
                </a:solidFill>
              </a:rPr>
              <a:t>Key</a:t>
            </a:r>
            <a:r>
              <a:rPr lang="ru-RU" b="1" i="1" dirty="0" err="1" smtClean="0"/>
              <a:t>Listener</a:t>
            </a:r>
            <a:r>
              <a:rPr lang="ru-RU" b="1" dirty="0" smtClean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808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Обработка событий действий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00100" y="571480"/>
            <a:ext cx="80010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void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actionPerformed</a:t>
            </a:r>
            <a:r>
              <a:rPr lang="en-US" b="1" dirty="0" smtClean="0"/>
              <a:t>(</a:t>
            </a:r>
            <a:r>
              <a:rPr lang="en-US" b="1" dirty="0" err="1" smtClean="0"/>
              <a:t>ActionEvent</a:t>
            </a:r>
            <a:r>
              <a:rPr lang="en-US" b="1" dirty="0" smtClean="0"/>
              <a:t> e)</a:t>
            </a:r>
            <a:r>
              <a:rPr lang="ru-RU" b="1" dirty="0" smtClean="0"/>
              <a:t> </a:t>
            </a:r>
            <a:r>
              <a:rPr lang="ru-RU" dirty="0" smtClean="0"/>
              <a:t>-</a:t>
            </a:r>
            <a:r>
              <a:rPr lang="ru-RU" b="1" dirty="0" smtClean="0"/>
              <a:t> </a:t>
            </a:r>
            <a:r>
              <a:rPr lang="ru-RU" dirty="0" smtClean="0"/>
              <a:t>вызывается при возникновении события;</a:t>
            </a:r>
            <a:endParaRPr lang="ru-RU" b="1" dirty="0" smtClean="0"/>
          </a:p>
          <a:p>
            <a:r>
              <a:rPr lang="ru-RU" dirty="0" smtClean="0"/>
              <a:t>где </a:t>
            </a:r>
            <a:r>
              <a:rPr lang="ru-RU" b="1" dirty="0" smtClean="0"/>
              <a:t>е</a:t>
            </a:r>
            <a:r>
              <a:rPr lang="ru-RU" dirty="0" smtClean="0"/>
              <a:t> - конкретное событие.</a:t>
            </a:r>
          </a:p>
          <a:p>
            <a:r>
              <a:rPr lang="ru-RU" sz="800" dirty="0" smtClean="0"/>
              <a:t> </a:t>
            </a:r>
          </a:p>
          <a:p>
            <a:r>
              <a:rPr lang="ru-RU" dirty="0" smtClean="0"/>
              <a:t>Объект </a:t>
            </a:r>
            <a:r>
              <a:rPr lang="ru-RU" b="1" i="1" dirty="0" err="1" smtClean="0">
                <a:solidFill>
                  <a:srgbClr val="FF0000"/>
                </a:solidFill>
              </a:rPr>
              <a:t>ActionEvent</a:t>
            </a:r>
            <a:r>
              <a:rPr lang="ru-RU" dirty="0" smtClean="0"/>
              <a:t>, передаваемый методу </a:t>
            </a:r>
            <a:r>
              <a:rPr lang="ru-RU" i="1" dirty="0" err="1" smtClean="0"/>
              <a:t>actionPerformed</a:t>
            </a:r>
            <a:r>
              <a:rPr lang="ru-RU" i="1" dirty="0" smtClean="0"/>
              <a:t> () </a:t>
            </a:r>
            <a:r>
              <a:rPr lang="ru-RU" dirty="0" smtClean="0"/>
              <a:t>, предоставляет доступ к информации о событии.</a:t>
            </a:r>
          </a:p>
          <a:p>
            <a:endParaRPr lang="ru-RU" sz="800" dirty="0" smtClean="0"/>
          </a:p>
          <a:p>
            <a:r>
              <a:rPr lang="ru-RU" b="1" i="1" dirty="0" smtClean="0"/>
              <a:t>Идентифицировать</a:t>
            </a:r>
            <a:r>
              <a:rPr lang="ru-RU" dirty="0" smtClean="0"/>
              <a:t> </a:t>
            </a:r>
            <a:r>
              <a:rPr lang="ru-RU" b="1" i="1" dirty="0" smtClean="0"/>
              <a:t>компонент</a:t>
            </a:r>
            <a:r>
              <a:rPr lang="ru-RU" dirty="0" smtClean="0"/>
              <a:t>, </a:t>
            </a:r>
            <a:r>
              <a:rPr lang="ru-RU" dirty="0" err="1" smtClean="0"/>
              <a:t>сгeнерировший</a:t>
            </a:r>
            <a:r>
              <a:rPr lang="ru-RU" dirty="0" smtClean="0"/>
              <a:t> событие можно двумя способами: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/>
              <a:t> </a:t>
            </a:r>
            <a:r>
              <a:rPr lang="ru-RU" b="1" i="1" dirty="0" smtClean="0"/>
              <a:t>по строке</a:t>
            </a:r>
            <a:r>
              <a:rPr lang="ru-RU" dirty="0" smtClean="0"/>
              <a:t>, представляющей команду действия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/>
              <a:t> посредством </a:t>
            </a:r>
            <a:r>
              <a:rPr lang="ru-RU" b="1" i="1" dirty="0" smtClean="0"/>
              <a:t>ссылки</a:t>
            </a:r>
            <a:r>
              <a:rPr lang="ru-RU" dirty="0" smtClean="0"/>
              <a:t> на объект</a:t>
            </a:r>
          </a:p>
          <a:p>
            <a:endParaRPr lang="ru-RU" sz="800" dirty="0" smtClean="0"/>
          </a:p>
          <a:p>
            <a:r>
              <a:rPr lang="en-US" b="1" i="1" dirty="0" smtClean="0"/>
              <a:t>String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getActionCommand</a:t>
            </a:r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ru-RU" b="1" i="1" dirty="0" smtClean="0">
                <a:solidFill>
                  <a:srgbClr val="FF0000"/>
                </a:solidFill>
              </a:rPr>
              <a:t>)</a:t>
            </a:r>
            <a:r>
              <a:rPr lang="ru-RU" dirty="0" smtClean="0"/>
              <a:t> – возвращает строку команды действия для компонента, сгенерировавшего событие</a:t>
            </a:r>
          </a:p>
          <a:p>
            <a:r>
              <a:rPr lang="ru-RU" sz="1400" i="1" dirty="0" smtClean="0"/>
              <a:t>(Например, по щелчку на кнопке генерируется событие действия, для </a:t>
            </a:r>
            <a:r>
              <a:rPr lang="ru-RU" sz="1400" i="1" dirty="0" err="1" smtClean="0"/>
              <a:t>котоpoгo</a:t>
            </a:r>
            <a:r>
              <a:rPr lang="ru-RU" sz="1400" i="1" dirty="0" smtClean="0"/>
              <a:t> строка команды совпадает с текстом, отображаемым на этой кнопке. )</a:t>
            </a:r>
          </a:p>
          <a:p>
            <a:endParaRPr lang="ru-RU" sz="800" b="1" i="1" dirty="0" smtClean="0">
              <a:solidFill>
                <a:srgbClr val="FF0000"/>
              </a:solidFill>
            </a:endParaRPr>
          </a:p>
          <a:p>
            <a:r>
              <a:rPr lang="en-US" b="1" i="1" dirty="0" smtClean="0"/>
              <a:t>Object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getSource</a:t>
            </a:r>
            <a:r>
              <a:rPr lang="en-US" b="1" i="1" dirty="0" smtClean="0">
                <a:solidFill>
                  <a:srgbClr val="FF0000"/>
                </a:solidFill>
              </a:rPr>
              <a:t>() </a:t>
            </a:r>
            <a:r>
              <a:rPr lang="en-US" dirty="0" smtClean="0"/>
              <a:t>- </a:t>
            </a:r>
            <a:r>
              <a:rPr lang="ru-RU" dirty="0" smtClean="0"/>
              <a:t>определяет компонент, получая ссылку на него. </a:t>
            </a:r>
          </a:p>
          <a:p>
            <a:endParaRPr lang="ru-RU" sz="800" dirty="0" smtClean="0"/>
          </a:p>
          <a:p>
            <a:r>
              <a:rPr lang="ru-RU" i="1" dirty="0" smtClean="0">
                <a:solidFill>
                  <a:srgbClr val="FF0000"/>
                </a:solidFill>
              </a:rPr>
              <a:t>Преимущество</a:t>
            </a:r>
            <a:r>
              <a:rPr lang="ru-RU" dirty="0" smtClean="0"/>
              <a:t> использования </a:t>
            </a:r>
            <a:r>
              <a:rPr lang="ru-RU" i="1" dirty="0" err="1" smtClean="0">
                <a:solidFill>
                  <a:srgbClr val="FF0000"/>
                </a:solidFill>
              </a:rPr>
              <a:t>getSource</a:t>
            </a:r>
            <a:r>
              <a:rPr lang="ru-RU" i="1" dirty="0" smtClean="0">
                <a:solidFill>
                  <a:srgbClr val="FF0000"/>
                </a:solidFill>
              </a:rPr>
              <a:t>()</a:t>
            </a:r>
            <a:r>
              <a:rPr lang="ru-RU" b="1" i="1" dirty="0" smtClean="0"/>
              <a:t> </a:t>
            </a:r>
            <a:r>
              <a:rPr lang="ru-RU" dirty="0" smtClean="0"/>
              <a:t>состоит в том, что если потребуется выполнять действия непосредственно с компонентом, то можно сделать это с помощью ссылки </a:t>
            </a:r>
            <a:r>
              <a:rPr lang="en-US" b="1" i="1" dirty="0" smtClean="0"/>
              <a:t>Object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2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3" cstate="print"/>
          <a:srcRect l="29374" t="25917" r="48700" b="54328"/>
          <a:stretch>
            <a:fillRect/>
          </a:stretch>
        </p:blipFill>
        <p:spPr bwMode="auto">
          <a:xfrm>
            <a:off x="5786446" y="1142984"/>
            <a:ext cx="314327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928662" y="71414"/>
            <a:ext cx="8001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Пример  обработки событий</a:t>
            </a:r>
          </a:p>
          <a:p>
            <a:pPr algn="ctr"/>
            <a:r>
              <a:rPr lang="ru-RU" sz="2400" b="1" dirty="0" smtClean="0"/>
              <a:t>Расположение компонентов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14282" y="1071546"/>
            <a:ext cx="628654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JPanel</a:t>
            </a:r>
            <a:r>
              <a:rPr lang="en-US" dirty="0" smtClean="0"/>
              <a:t> </a:t>
            </a:r>
            <a:r>
              <a:rPr lang="en-US" b="1" i="1" dirty="0" err="1" smtClean="0"/>
              <a:t>contentPanel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(new </a:t>
            </a:r>
            <a:r>
              <a:rPr lang="en-US" b="1" i="1" dirty="0" err="1" smtClean="0"/>
              <a:t>GridLayout</a:t>
            </a:r>
            <a:r>
              <a:rPr lang="en-US" b="1" i="1" dirty="0" smtClean="0"/>
              <a:t>(2, 0)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JPanel</a:t>
            </a:r>
            <a:r>
              <a:rPr lang="en-US" dirty="0" smtClean="0"/>
              <a:t> </a:t>
            </a:r>
            <a:r>
              <a:rPr lang="en-US" b="1" i="1" dirty="0" err="1" smtClean="0"/>
              <a:t>textPanel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(new </a:t>
            </a:r>
            <a:r>
              <a:rPr lang="en-US" b="1" i="1" dirty="0" err="1" smtClean="0"/>
              <a:t>FlowLayout</a:t>
            </a:r>
            <a:r>
              <a:rPr lang="en-US" b="1" i="1" dirty="0" smtClean="0"/>
              <a:t>()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JPanel</a:t>
            </a:r>
            <a:r>
              <a:rPr lang="en-US" dirty="0" smtClean="0"/>
              <a:t> </a:t>
            </a:r>
            <a:r>
              <a:rPr lang="en-US" b="1" i="1" dirty="0" err="1" smtClean="0"/>
              <a:t>buttonPanel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(new </a:t>
            </a:r>
            <a:r>
              <a:rPr lang="en-US" b="1" i="1" dirty="0" err="1" smtClean="0"/>
              <a:t>FlowLayout</a:t>
            </a:r>
            <a:r>
              <a:rPr lang="en-US" b="1" i="1" dirty="0" smtClean="0"/>
              <a:t>()</a:t>
            </a:r>
            <a:r>
              <a:rPr lang="en-US" dirty="0" smtClean="0"/>
              <a:t>);</a:t>
            </a:r>
            <a:endParaRPr lang="ru-RU" dirty="0" smtClean="0"/>
          </a:p>
          <a:p>
            <a:endParaRPr lang="en-US" sz="800" dirty="0" smtClean="0"/>
          </a:p>
          <a:p>
            <a:r>
              <a:rPr lang="en-US" dirty="0" err="1" smtClean="0"/>
              <a:t>JLabel</a:t>
            </a:r>
            <a:r>
              <a:rPr lang="en-US" dirty="0" smtClean="0"/>
              <a:t> </a:t>
            </a:r>
            <a:r>
              <a:rPr lang="en-US" dirty="0" err="1" smtClean="0"/>
              <a:t>jlbl</a:t>
            </a:r>
            <a:r>
              <a:rPr lang="en-US" dirty="0" smtClean="0"/>
              <a:t> = new </a:t>
            </a:r>
            <a:r>
              <a:rPr lang="en-US" b="1" i="1" dirty="0" err="1" smtClean="0"/>
              <a:t>JLabel</a:t>
            </a:r>
            <a:r>
              <a:rPr lang="en-US" dirty="0" smtClean="0"/>
              <a:t>(" Events ");</a:t>
            </a:r>
            <a:endParaRPr lang="ru-RU" dirty="0" smtClean="0"/>
          </a:p>
          <a:p>
            <a:r>
              <a:rPr lang="en-US" b="1" i="1" dirty="0" err="1" smtClean="0"/>
              <a:t>textPanel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dirty="0" err="1" smtClean="0"/>
              <a:t>jlbl</a:t>
            </a:r>
            <a:r>
              <a:rPr lang="en-US" dirty="0" smtClean="0"/>
              <a:t>);</a:t>
            </a:r>
            <a:endParaRPr lang="ru-RU" dirty="0" smtClean="0"/>
          </a:p>
          <a:p>
            <a:endParaRPr lang="en-US" sz="800" dirty="0" smtClean="0"/>
          </a:p>
          <a:p>
            <a:r>
              <a:rPr lang="ru-RU" i="1" dirty="0" smtClean="0">
                <a:solidFill>
                  <a:srgbClr val="00B050"/>
                </a:solidFill>
              </a:rPr>
              <a:t>//</a:t>
            </a:r>
            <a:r>
              <a:rPr lang="en-US" i="1" dirty="0" err="1" smtClean="0">
                <a:solidFill>
                  <a:srgbClr val="00B050"/>
                </a:solidFill>
              </a:rPr>
              <a:t>JTextField</a:t>
            </a:r>
            <a:r>
              <a:rPr lang="ru-RU" i="1" dirty="0" smtClean="0">
                <a:solidFill>
                  <a:srgbClr val="00B050"/>
                </a:solidFill>
              </a:rPr>
              <a:t> 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r>
              <a:rPr lang="en-US" i="1" dirty="0" err="1" smtClean="0">
                <a:solidFill>
                  <a:srgbClr val="00B050"/>
                </a:solidFill>
              </a:rPr>
              <a:t>jtxt</a:t>
            </a:r>
            <a:r>
              <a:rPr lang="en-US" i="1" dirty="0" smtClean="0">
                <a:solidFill>
                  <a:srgbClr val="00B050"/>
                </a:solidFill>
              </a:rPr>
              <a:t>;</a:t>
            </a:r>
            <a:r>
              <a:rPr lang="ru-RU" i="1" dirty="0" smtClean="0">
                <a:solidFill>
                  <a:srgbClr val="00B050"/>
                </a:solidFill>
              </a:rPr>
              <a:t> Объявлен выше в </a:t>
            </a:r>
            <a:r>
              <a:rPr lang="en-US" i="1" dirty="0" smtClean="0">
                <a:solidFill>
                  <a:srgbClr val="00B050"/>
                </a:solidFill>
              </a:rPr>
              <a:t>class </a:t>
            </a:r>
            <a:r>
              <a:rPr lang="en-US" i="1" dirty="0" err="1" smtClean="0">
                <a:solidFill>
                  <a:srgbClr val="00B050"/>
                </a:solidFill>
              </a:rPr>
              <a:t>firstSw</a:t>
            </a:r>
            <a:endParaRPr lang="en-US" dirty="0" smtClean="0"/>
          </a:p>
          <a:p>
            <a:r>
              <a:rPr lang="en-US" dirty="0" err="1" smtClean="0"/>
              <a:t>jtxt</a:t>
            </a:r>
            <a:r>
              <a:rPr lang="en-US" dirty="0" smtClean="0"/>
              <a:t> = new </a:t>
            </a:r>
            <a:r>
              <a:rPr lang="en-US" b="1" i="1" dirty="0" err="1" smtClean="0"/>
              <a:t>JTextField</a:t>
            </a:r>
            <a:r>
              <a:rPr lang="en-US" dirty="0" smtClean="0"/>
              <a:t>("not events", 15);</a:t>
            </a:r>
          </a:p>
          <a:p>
            <a:r>
              <a:rPr lang="en-US" b="1" i="1" dirty="0" err="1" smtClean="0"/>
              <a:t>textPanel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dirty="0" err="1" smtClean="0"/>
              <a:t>jtxt</a:t>
            </a:r>
            <a:r>
              <a:rPr lang="en-US" dirty="0" smtClean="0"/>
              <a:t>);</a:t>
            </a:r>
          </a:p>
          <a:p>
            <a:endParaRPr lang="ru-RU" sz="800" dirty="0" smtClean="0"/>
          </a:p>
          <a:p>
            <a:r>
              <a:rPr lang="ru-RU" i="1" dirty="0" smtClean="0">
                <a:solidFill>
                  <a:srgbClr val="00B050"/>
                </a:solidFill>
              </a:rPr>
              <a:t>//</a:t>
            </a:r>
            <a:r>
              <a:rPr lang="en-US" i="1" dirty="0" err="1" smtClean="0">
                <a:solidFill>
                  <a:srgbClr val="00B050"/>
                </a:solidFill>
              </a:rPr>
              <a:t>JButton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r>
              <a:rPr lang="en-US" i="1" dirty="0" err="1" smtClean="0">
                <a:solidFill>
                  <a:srgbClr val="00B050"/>
                </a:solidFill>
              </a:rPr>
              <a:t>btnOk</a:t>
            </a:r>
            <a:r>
              <a:rPr lang="en-US" i="1" dirty="0" smtClean="0">
                <a:solidFill>
                  <a:srgbClr val="00B050"/>
                </a:solidFill>
              </a:rPr>
              <a:t>, </a:t>
            </a:r>
            <a:r>
              <a:rPr lang="en-US" i="1" dirty="0" err="1" smtClean="0">
                <a:solidFill>
                  <a:srgbClr val="00B050"/>
                </a:solidFill>
              </a:rPr>
              <a:t>btnQ</a:t>
            </a:r>
            <a:r>
              <a:rPr lang="en-US" i="1" dirty="0" smtClean="0">
                <a:solidFill>
                  <a:srgbClr val="00B050"/>
                </a:solidFill>
              </a:rPr>
              <a:t>;</a:t>
            </a:r>
            <a:r>
              <a:rPr lang="ru-RU" i="1" dirty="0" smtClean="0">
                <a:solidFill>
                  <a:srgbClr val="00B050"/>
                </a:solidFill>
              </a:rPr>
              <a:t> Объявлены выше в </a:t>
            </a:r>
            <a:r>
              <a:rPr lang="en-US" i="1" dirty="0" smtClean="0">
                <a:solidFill>
                  <a:srgbClr val="00B050"/>
                </a:solidFill>
              </a:rPr>
              <a:t>class </a:t>
            </a:r>
            <a:r>
              <a:rPr lang="en-US" i="1" dirty="0" err="1" smtClean="0">
                <a:solidFill>
                  <a:srgbClr val="00B050"/>
                </a:solidFill>
              </a:rPr>
              <a:t>firstSw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endParaRPr lang="ru-RU" i="1" dirty="0" smtClean="0">
              <a:solidFill>
                <a:srgbClr val="00B050"/>
              </a:solidFill>
            </a:endParaRPr>
          </a:p>
          <a:p>
            <a:r>
              <a:rPr lang="en-US" dirty="0" err="1" smtClean="0"/>
              <a:t>btnOk</a:t>
            </a:r>
            <a:r>
              <a:rPr lang="en-US" dirty="0" smtClean="0"/>
              <a:t> = new </a:t>
            </a:r>
            <a:r>
              <a:rPr lang="en-US" b="1" i="1" dirty="0" err="1" smtClean="0"/>
              <a:t>JButton</a:t>
            </a:r>
            <a:r>
              <a:rPr lang="en-US" dirty="0" smtClean="0"/>
              <a:t>("Go Event");</a:t>
            </a:r>
            <a:endParaRPr lang="ru-RU" dirty="0" smtClean="0"/>
          </a:p>
          <a:p>
            <a:r>
              <a:rPr lang="en-US" dirty="0" err="1" smtClean="0"/>
              <a:t>btnQ</a:t>
            </a:r>
            <a:r>
              <a:rPr lang="en-US" dirty="0" smtClean="0"/>
              <a:t> = new </a:t>
            </a:r>
            <a:r>
              <a:rPr lang="en-US" b="1" i="1" dirty="0" err="1" smtClean="0"/>
              <a:t>JButton</a:t>
            </a:r>
            <a:r>
              <a:rPr lang="en-US" dirty="0" smtClean="0"/>
              <a:t>("Quit");</a:t>
            </a:r>
          </a:p>
          <a:p>
            <a:endParaRPr lang="ru-RU" sz="800" dirty="0" smtClean="0"/>
          </a:p>
          <a:p>
            <a:r>
              <a:rPr lang="en-US" b="1" i="1" dirty="0" err="1" smtClean="0"/>
              <a:t>buttonPanel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dirty="0" err="1" smtClean="0"/>
              <a:t>btnOk</a:t>
            </a:r>
            <a:r>
              <a:rPr lang="en-US" dirty="0" smtClean="0"/>
              <a:t>);</a:t>
            </a:r>
          </a:p>
          <a:p>
            <a:r>
              <a:rPr lang="en-US" b="1" i="1" dirty="0" err="1" smtClean="0"/>
              <a:t>buttonPanel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dirty="0" err="1" smtClean="0"/>
              <a:t>btnQ</a:t>
            </a:r>
            <a:r>
              <a:rPr lang="en-US" dirty="0" smtClean="0"/>
              <a:t>);</a:t>
            </a:r>
          </a:p>
          <a:p>
            <a:endParaRPr lang="ru-RU" sz="800" dirty="0" smtClean="0"/>
          </a:p>
          <a:p>
            <a:r>
              <a:rPr lang="en-US" b="1" i="1" dirty="0" err="1" smtClean="0"/>
              <a:t>contentPanel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dirty="0" err="1" smtClean="0"/>
              <a:t>textPanel</a:t>
            </a:r>
            <a:r>
              <a:rPr lang="en-US" dirty="0" smtClean="0"/>
              <a:t>);</a:t>
            </a:r>
          </a:p>
          <a:p>
            <a:r>
              <a:rPr lang="en-US" b="1" i="1" dirty="0" err="1" smtClean="0"/>
              <a:t>contentPanel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dirty="0" err="1" smtClean="0"/>
              <a:t>buttonPanel</a:t>
            </a:r>
            <a:r>
              <a:rPr lang="en-US" dirty="0" smtClean="0"/>
              <a:t>);</a:t>
            </a:r>
          </a:p>
          <a:p>
            <a:endParaRPr lang="en-US" dirty="0" smtClean="0"/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 l="22845" t="28095" r="21317" b="39686"/>
          <a:stretch>
            <a:fillRect/>
          </a:stretch>
        </p:blipFill>
        <p:spPr bwMode="auto">
          <a:xfrm>
            <a:off x="4429124" y="4000504"/>
            <a:ext cx="442915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3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-71462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Пример  обработки событий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28662" y="357166"/>
            <a:ext cx="81439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en-US" b="1" dirty="0" err="1" smtClean="0">
                <a:solidFill>
                  <a:srgbClr val="FF0000"/>
                </a:solidFill>
              </a:rPr>
              <a:t>java.awt.event</a:t>
            </a:r>
            <a:r>
              <a:rPr lang="en-US" b="1" dirty="0" smtClean="0">
                <a:solidFill>
                  <a:srgbClr val="FF0000"/>
                </a:solidFill>
              </a:rPr>
              <a:t>.*;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i="1" dirty="0" smtClean="0">
                <a:solidFill>
                  <a:srgbClr val="00B050"/>
                </a:solidFill>
              </a:rPr>
              <a:t>/*……………др. включения </a:t>
            </a:r>
            <a:r>
              <a:rPr lang="en-US" i="1" dirty="0" smtClean="0">
                <a:solidFill>
                  <a:srgbClr val="00B050"/>
                </a:solidFill>
              </a:rPr>
              <a:t>import</a:t>
            </a:r>
            <a:r>
              <a:rPr lang="ru-RU" i="1" dirty="0" smtClean="0">
                <a:solidFill>
                  <a:srgbClr val="00B050"/>
                </a:solidFill>
              </a:rPr>
              <a:t>…..*/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endParaRPr lang="ru-RU" i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public class </a:t>
            </a:r>
            <a:r>
              <a:rPr lang="en-US" dirty="0" err="1" smtClean="0"/>
              <a:t>firstSw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implements </a:t>
            </a:r>
            <a:r>
              <a:rPr lang="en-US" b="1" dirty="0" err="1" smtClean="0">
                <a:solidFill>
                  <a:srgbClr val="FF0000"/>
                </a:solidFill>
              </a:rPr>
              <a:t>ActionListener</a:t>
            </a:r>
            <a:r>
              <a:rPr lang="en-US" dirty="0" smtClean="0"/>
              <a:t>{</a:t>
            </a:r>
          </a:p>
          <a:p>
            <a:r>
              <a:rPr lang="ru-RU" dirty="0" smtClean="0"/>
              <a:t>     </a:t>
            </a:r>
            <a:r>
              <a:rPr lang="en-US" dirty="0" err="1" smtClean="0"/>
              <a:t>JButton</a:t>
            </a:r>
            <a:r>
              <a:rPr lang="en-US" dirty="0" smtClean="0"/>
              <a:t> </a:t>
            </a:r>
            <a:r>
              <a:rPr lang="en-US" dirty="0" err="1" smtClean="0"/>
              <a:t>btnOk</a:t>
            </a:r>
            <a:r>
              <a:rPr lang="en-US" dirty="0" smtClean="0"/>
              <a:t>, </a:t>
            </a:r>
            <a:r>
              <a:rPr lang="en-US" dirty="0" err="1" smtClean="0"/>
              <a:t>btnQ</a:t>
            </a:r>
            <a:r>
              <a:rPr lang="en-US" dirty="0" smtClean="0"/>
              <a:t>;</a:t>
            </a:r>
          </a:p>
          <a:p>
            <a:r>
              <a:rPr lang="ru-RU" dirty="0" smtClean="0"/>
              <a:t>     </a:t>
            </a:r>
            <a:r>
              <a:rPr lang="en-US" dirty="0" err="1" smtClean="0"/>
              <a:t>JTextField</a:t>
            </a:r>
            <a:r>
              <a:rPr lang="en-US" dirty="0" smtClean="0"/>
              <a:t> </a:t>
            </a:r>
            <a:r>
              <a:rPr lang="en-US" dirty="0" err="1" smtClean="0"/>
              <a:t>jtxt</a:t>
            </a:r>
            <a:r>
              <a:rPr lang="en-US" dirty="0" smtClean="0"/>
              <a:t>;</a:t>
            </a:r>
            <a:endParaRPr lang="en-US" sz="800" dirty="0" smtClean="0"/>
          </a:p>
          <a:p>
            <a:r>
              <a:rPr lang="ru-RU" dirty="0" smtClean="0"/>
              <a:t>     </a:t>
            </a:r>
            <a:r>
              <a:rPr lang="en-US" dirty="0" smtClean="0"/>
              <a:t>public </a:t>
            </a:r>
            <a:r>
              <a:rPr lang="en-US" dirty="0" err="1" smtClean="0"/>
              <a:t>firstSw</a:t>
            </a:r>
            <a:r>
              <a:rPr lang="en-US" dirty="0" smtClean="0"/>
              <a:t>() {</a:t>
            </a:r>
            <a:r>
              <a:rPr lang="ru-RU" dirty="0" smtClean="0"/>
              <a:t>    	</a:t>
            </a:r>
          </a:p>
          <a:p>
            <a:r>
              <a:rPr lang="en-US" i="1" dirty="0" smtClean="0">
                <a:solidFill>
                  <a:srgbClr val="00B050"/>
                </a:solidFill>
              </a:rPr>
              <a:t>     </a:t>
            </a:r>
            <a:r>
              <a:rPr lang="ru-RU" i="1" dirty="0" smtClean="0">
                <a:solidFill>
                  <a:srgbClr val="00B050"/>
                </a:solidFill>
              </a:rPr>
              <a:t>/* ……Расположение компонентов  </a:t>
            </a:r>
            <a:r>
              <a:rPr lang="en-US" i="1" dirty="0" err="1" smtClean="0">
                <a:solidFill>
                  <a:srgbClr val="00B050"/>
                </a:solidFill>
              </a:rPr>
              <a:t>GridLayout</a:t>
            </a:r>
            <a:r>
              <a:rPr lang="ru-RU" i="1" dirty="0" smtClean="0">
                <a:solidFill>
                  <a:srgbClr val="00B050"/>
                </a:solidFill>
              </a:rPr>
              <a:t> ,  </a:t>
            </a:r>
            <a:r>
              <a:rPr lang="en-US" i="1" dirty="0" err="1" smtClean="0">
                <a:solidFill>
                  <a:srgbClr val="00B050"/>
                </a:solidFill>
              </a:rPr>
              <a:t>FlowLayout</a:t>
            </a:r>
            <a:r>
              <a:rPr lang="ru-RU" i="1" dirty="0" smtClean="0">
                <a:solidFill>
                  <a:srgbClr val="00B050"/>
                </a:solidFill>
              </a:rPr>
              <a:t>  и  др. …………*/</a:t>
            </a:r>
          </a:p>
          <a:p>
            <a:r>
              <a:rPr lang="ru-RU" i="1" dirty="0" smtClean="0">
                <a:solidFill>
                  <a:srgbClr val="00B050"/>
                </a:solidFill>
              </a:rPr>
              <a:t>	</a:t>
            </a:r>
            <a:r>
              <a:rPr lang="en-US" b="1" i="1" dirty="0" err="1" smtClean="0">
                <a:solidFill>
                  <a:srgbClr val="FF0000"/>
                </a:solidFill>
              </a:rPr>
              <a:t>btnOk.addActionListener</a:t>
            </a:r>
            <a:r>
              <a:rPr lang="en-US" b="1" i="1" dirty="0" smtClean="0">
                <a:solidFill>
                  <a:srgbClr val="FF0000"/>
                </a:solidFill>
              </a:rPr>
              <a:t>(this)</a:t>
            </a:r>
            <a:r>
              <a:rPr lang="en-US" dirty="0" smtClean="0"/>
              <a:t>;</a:t>
            </a:r>
            <a:r>
              <a:rPr lang="en-US" i="1" dirty="0" smtClean="0">
                <a:solidFill>
                  <a:srgbClr val="00B050"/>
                </a:solidFill>
              </a:rPr>
              <a:t> //</a:t>
            </a:r>
            <a:r>
              <a:rPr lang="ru-RU" i="1" dirty="0" smtClean="0"/>
              <a:t> </a:t>
            </a:r>
            <a:r>
              <a:rPr lang="ru-RU" i="1" dirty="0" smtClean="0">
                <a:solidFill>
                  <a:srgbClr val="00B050"/>
                </a:solidFill>
              </a:rPr>
              <a:t>источник регистрирует слушателей</a:t>
            </a:r>
            <a:endParaRPr lang="ru-RU" dirty="0" smtClean="0"/>
          </a:p>
          <a:p>
            <a:r>
              <a:rPr lang="ru-RU" b="1" i="1" dirty="0" smtClean="0">
                <a:solidFill>
                  <a:srgbClr val="FF0000"/>
                </a:solidFill>
              </a:rPr>
              <a:t>	</a:t>
            </a:r>
            <a:r>
              <a:rPr lang="en-US" b="1" i="1" dirty="0" err="1" smtClean="0">
                <a:solidFill>
                  <a:srgbClr val="FF0000"/>
                </a:solidFill>
              </a:rPr>
              <a:t>btnQ.addActionListener</a:t>
            </a:r>
            <a:r>
              <a:rPr lang="en-US" b="1" i="1" dirty="0" smtClean="0">
                <a:solidFill>
                  <a:srgbClr val="FF0000"/>
                </a:solidFill>
              </a:rPr>
              <a:t>(this)</a:t>
            </a:r>
            <a:r>
              <a:rPr lang="en-US" dirty="0" smtClean="0"/>
              <a:t>;</a:t>
            </a:r>
            <a:r>
              <a:rPr lang="en-US" i="1" dirty="0" smtClean="0">
                <a:solidFill>
                  <a:srgbClr val="00B050"/>
                </a:solidFill>
              </a:rPr>
              <a:t> //</a:t>
            </a:r>
            <a:r>
              <a:rPr lang="ru-RU" i="1" dirty="0" smtClean="0"/>
              <a:t> </a:t>
            </a:r>
            <a:r>
              <a:rPr lang="ru-RU" i="1" dirty="0" smtClean="0">
                <a:solidFill>
                  <a:srgbClr val="00B050"/>
                </a:solidFill>
              </a:rPr>
              <a:t>источник регистрирует слушателе</a:t>
            </a:r>
            <a:endParaRPr lang="ru-RU" dirty="0" smtClean="0"/>
          </a:p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//……………………………….</a:t>
            </a:r>
          </a:p>
          <a:p>
            <a:r>
              <a:rPr lang="ru-RU" dirty="0" smtClean="0"/>
              <a:t>       </a:t>
            </a:r>
            <a:r>
              <a:rPr lang="en-US" dirty="0" smtClean="0"/>
              <a:t>}</a:t>
            </a:r>
          </a:p>
          <a:p>
            <a:r>
              <a:rPr lang="ru-RU" dirty="0" smtClean="0"/>
              <a:t>       </a:t>
            </a:r>
            <a:r>
              <a:rPr lang="en-US" dirty="0" smtClean="0"/>
              <a:t>public void </a:t>
            </a:r>
            <a:r>
              <a:rPr lang="en-US" b="1" i="1" dirty="0" err="1" smtClean="0">
                <a:solidFill>
                  <a:srgbClr val="FF0000"/>
                </a:solidFill>
              </a:rPr>
              <a:t>actionPerformed</a:t>
            </a:r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b="1" i="1" dirty="0" err="1" smtClean="0">
                <a:solidFill>
                  <a:srgbClr val="FF0000"/>
                </a:solidFill>
              </a:rPr>
              <a:t>ActionEvent</a:t>
            </a:r>
            <a:r>
              <a:rPr lang="en-US" b="1" i="1" dirty="0" smtClean="0">
                <a:solidFill>
                  <a:srgbClr val="FF0000"/>
                </a:solidFill>
              </a:rPr>
              <a:t> e) </a:t>
            </a:r>
            <a:r>
              <a:rPr lang="en-US" dirty="0" smtClean="0"/>
              <a:t>{</a:t>
            </a:r>
          </a:p>
          <a:p>
            <a:r>
              <a:rPr lang="ru-RU" dirty="0" smtClean="0"/>
              <a:t>	</a:t>
            </a:r>
            <a:r>
              <a:rPr lang="en-US" b="1" i="1" dirty="0" smtClean="0"/>
              <a:t>if (</a:t>
            </a: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</a:rPr>
              <a:t>e.getSource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().equals(</a:t>
            </a: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</a:rPr>
              <a:t>btnOk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b="1" i="1" dirty="0" smtClean="0"/>
              <a:t>) {  </a:t>
            </a:r>
          </a:p>
          <a:p>
            <a:r>
              <a:rPr lang="en-US" i="1" dirty="0" smtClean="0">
                <a:solidFill>
                  <a:srgbClr val="00B050"/>
                </a:solidFill>
              </a:rPr>
              <a:t>/</a:t>
            </a:r>
            <a:r>
              <a:rPr lang="ru-RU" i="1" dirty="0" smtClean="0">
                <a:solidFill>
                  <a:srgbClr val="00B050"/>
                </a:solidFill>
              </a:rPr>
              <a:t>*</a:t>
            </a:r>
            <a:r>
              <a:rPr lang="en-US" i="1" dirty="0" smtClean="0">
                <a:solidFill>
                  <a:srgbClr val="00B050"/>
                </a:solidFill>
              </a:rPr>
              <a:t>Object </a:t>
            </a:r>
            <a:r>
              <a:rPr lang="en-US" b="1" i="1" dirty="0" err="1" smtClean="0">
                <a:solidFill>
                  <a:srgbClr val="00B050"/>
                </a:solidFill>
              </a:rPr>
              <a:t>getSource</a:t>
            </a:r>
            <a:r>
              <a:rPr lang="ru-RU" b="1" i="1" dirty="0" smtClean="0">
                <a:solidFill>
                  <a:srgbClr val="00B050"/>
                </a:solidFill>
              </a:rPr>
              <a:t> () </a:t>
            </a:r>
            <a:r>
              <a:rPr lang="en-US" i="1" dirty="0" smtClean="0">
                <a:solidFill>
                  <a:srgbClr val="00B050"/>
                </a:solidFill>
              </a:rPr>
              <a:t>-</a:t>
            </a:r>
            <a:r>
              <a:rPr lang="ru-RU" i="1" dirty="0" smtClean="0">
                <a:solidFill>
                  <a:srgbClr val="00B050"/>
                </a:solidFill>
              </a:rPr>
              <a:t> возвращает ссылку на компонент, </a:t>
            </a:r>
            <a:endParaRPr lang="en-US" i="1" dirty="0" smtClean="0">
              <a:solidFill>
                <a:srgbClr val="00B050"/>
              </a:solidFill>
            </a:endParaRPr>
          </a:p>
          <a:p>
            <a:r>
              <a:rPr lang="ru-RU" i="1" dirty="0" smtClean="0">
                <a:solidFill>
                  <a:srgbClr val="00B050"/>
                </a:solidFill>
              </a:rPr>
              <a:t> </a:t>
            </a:r>
            <a:r>
              <a:rPr lang="en-US" i="1" dirty="0" err="1" smtClean="0">
                <a:solidFill>
                  <a:srgbClr val="00B050"/>
                </a:solidFill>
              </a:rPr>
              <a:t>boolean</a:t>
            </a:r>
            <a:r>
              <a:rPr lang="en-US" b="1" i="1" dirty="0" smtClean="0">
                <a:solidFill>
                  <a:srgbClr val="00B050"/>
                </a:solidFill>
              </a:rPr>
              <a:t> equals(</a:t>
            </a:r>
            <a:r>
              <a:rPr lang="en-US" i="1" dirty="0" smtClean="0">
                <a:solidFill>
                  <a:srgbClr val="00B050"/>
                </a:solidFill>
              </a:rPr>
              <a:t>Object</a:t>
            </a:r>
            <a:r>
              <a:rPr lang="en-US" b="1" i="1" dirty="0" smtClean="0">
                <a:solidFill>
                  <a:srgbClr val="00B050"/>
                </a:solidFill>
              </a:rPr>
              <a:t> </a:t>
            </a:r>
            <a:r>
              <a:rPr lang="en-US" b="1" i="1" dirty="0" err="1" smtClean="0">
                <a:solidFill>
                  <a:srgbClr val="00B050"/>
                </a:solidFill>
              </a:rPr>
              <a:t>str</a:t>
            </a:r>
            <a:r>
              <a:rPr lang="en-US" b="1" i="1" dirty="0" smtClean="0">
                <a:solidFill>
                  <a:srgbClr val="00B050"/>
                </a:solidFill>
              </a:rPr>
              <a:t>) </a:t>
            </a:r>
            <a:r>
              <a:rPr lang="en-US" dirty="0" smtClean="0">
                <a:solidFill>
                  <a:srgbClr val="00B050"/>
                </a:solidFill>
              </a:rPr>
              <a:t>-</a:t>
            </a:r>
            <a:r>
              <a:rPr lang="en-US" b="1" i="1" dirty="0" smtClean="0">
                <a:solidFill>
                  <a:srgbClr val="00B050"/>
                </a:solidFill>
              </a:rPr>
              <a:t> </a:t>
            </a:r>
            <a:r>
              <a:rPr lang="ru-RU" i="1" dirty="0" smtClean="0">
                <a:solidFill>
                  <a:srgbClr val="00B050"/>
                </a:solidFill>
              </a:rPr>
              <a:t>сравнивает символы внутри объекта 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r>
              <a:rPr lang="ru-RU" i="1" dirty="0" err="1" smtClean="0">
                <a:solidFill>
                  <a:srgbClr val="00B050"/>
                </a:solidFill>
              </a:rPr>
              <a:t>String</a:t>
            </a:r>
            <a:r>
              <a:rPr lang="ru-RU" i="1" dirty="0" smtClean="0">
                <a:solidFill>
                  <a:srgbClr val="00B050"/>
                </a:solidFill>
              </a:rPr>
              <a:t>. */</a:t>
            </a:r>
            <a:endParaRPr lang="en-US" i="1" dirty="0" smtClean="0">
              <a:solidFill>
                <a:srgbClr val="00B050"/>
              </a:solidFill>
            </a:endParaRPr>
          </a:p>
          <a:p>
            <a:r>
              <a:rPr lang="ru-RU" b="1" i="1" dirty="0" smtClean="0"/>
              <a:t>	          </a:t>
            </a:r>
            <a:r>
              <a:rPr lang="en-US" b="1" i="1" dirty="0" err="1" smtClean="0"/>
              <a:t>jtxt.setText</a:t>
            </a:r>
            <a:r>
              <a:rPr lang="en-US" b="1" i="1" dirty="0" smtClean="0"/>
              <a:t>("Event \"OK\"");</a:t>
            </a:r>
          </a:p>
          <a:p>
            <a:r>
              <a:rPr lang="ru-RU" b="1" i="1" dirty="0" smtClean="0"/>
              <a:t>        	</a:t>
            </a:r>
            <a:r>
              <a:rPr lang="en-US" b="1" i="1" dirty="0" smtClean="0"/>
              <a:t>}</a:t>
            </a:r>
          </a:p>
          <a:p>
            <a:r>
              <a:rPr lang="ru-RU" b="1" i="1" dirty="0" smtClean="0"/>
              <a:t>	</a:t>
            </a:r>
            <a:r>
              <a:rPr lang="en-US" b="1" i="1" dirty="0" smtClean="0"/>
              <a:t>if (</a:t>
            </a: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</a:rPr>
              <a:t>e.getSource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().equals(</a:t>
            </a: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</a:rPr>
              <a:t>btnQ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b="1" i="1" dirty="0" smtClean="0"/>
              <a:t>) {</a:t>
            </a:r>
          </a:p>
          <a:p>
            <a:r>
              <a:rPr lang="ru-RU" b="1" i="1" dirty="0" smtClean="0"/>
              <a:t>	        </a:t>
            </a:r>
            <a:r>
              <a:rPr lang="en-US" b="1" i="1" dirty="0" err="1" smtClean="0"/>
              <a:t>jtxt.setText</a:t>
            </a:r>
            <a:r>
              <a:rPr lang="en-US" b="1" i="1" dirty="0" smtClean="0"/>
              <a:t>("Event \"Quit\"");</a:t>
            </a:r>
          </a:p>
          <a:p>
            <a:r>
              <a:rPr lang="ru-RU" b="1" i="1" dirty="0" smtClean="0"/>
              <a:t>       	</a:t>
            </a:r>
            <a:r>
              <a:rPr lang="en-US" b="1" i="1" dirty="0" smtClean="0"/>
              <a:t>}</a:t>
            </a:r>
          </a:p>
          <a:p>
            <a:r>
              <a:rPr lang="ru-RU" dirty="0" smtClean="0"/>
              <a:t>       </a:t>
            </a:r>
            <a:r>
              <a:rPr lang="en-US" dirty="0" smtClean="0"/>
              <a:t>}</a:t>
            </a:r>
            <a:endParaRPr lang="ru-RU" dirty="0" smtClean="0"/>
          </a:p>
          <a:p>
            <a:r>
              <a:rPr lang="ru-RU" dirty="0" smtClean="0"/>
              <a:t>       </a:t>
            </a:r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  <a:r>
              <a:rPr lang="ru-RU" i="1" dirty="0" smtClean="0">
                <a:solidFill>
                  <a:srgbClr val="00B050"/>
                </a:solidFill>
              </a:rPr>
              <a:t>//……………………………</a:t>
            </a:r>
            <a:r>
              <a:rPr lang="en-US" dirty="0" smtClean="0"/>
              <a:t>}  </a:t>
            </a:r>
            <a:endParaRPr lang="ru-RU" dirty="0" smtClean="0"/>
          </a:p>
          <a:p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94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Пример  обработки событий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 cstate="print"/>
          <a:srcRect l="14418" t="36227" r="63340" b="44286"/>
          <a:stretch>
            <a:fillRect/>
          </a:stretch>
        </p:blipFill>
        <p:spPr bwMode="auto">
          <a:xfrm>
            <a:off x="1785918" y="2928934"/>
            <a:ext cx="290566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4" cstate="print"/>
          <a:srcRect l="14596" t="36164" r="63320" b="43558"/>
          <a:stretch>
            <a:fillRect/>
          </a:stretch>
        </p:blipFill>
        <p:spPr bwMode="auto">
          <a:xfrm>
            <a:off x="4786314" y="2928934"/>
            <a:ext cx="278608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5" cstate="print"/>
          <a:srcRect l="29374" t="25917" r="48700" b="54328"/>
          <a:stretch>
            <a:fillRect/>
          </a:stretch>
        </p:blipFill>
        <p:spPr bwMode="auto">
          <a:xfrm>
            <a:off x="3143240" y="1142984"/>
            <a:ext cx="278608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Стрелка вверх 13"/>
          <p:cNvSpPr/>
          <p:nvPr/>
        </p:nvSpPr>
        <p:spPr>
          <a:xfrm>
            <a:off x="2786050" y="4357694"/>
            <a:ext cx="285752" cy="3571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верх 14"/>
          <p:cNvSpPr/>
          <p:nvPr/>
        </p:nvSpPr>
        <p:spPr>
          <a:xfrm>
            <a:off x="6429388" y="4357694"/>
            <a:ext cx="285752" cy="3571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4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785786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Альтернативные подходы к обработки событий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928662" y="714356"/>
            <a:ext cx="75724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/>
              <a:t>Обработчики посредством неименованных внутренних классов. </a:t>
            </a:r>
          </a:p>
          <a:p>
            <a:r>
              <a:rPr lang="ru-RU" dirty="0" smtClean="0"/>
              <a:t>Например, обработчик для кнопки может иметь следующий вид:</a:t>
            </a:r>
          </a:p>
          <a:p>
            <a:endParaRPr lang="ru-RU" dirty="0" smtClean="0"/>
          </a:p>
          <a:p>
            <a:r>
              <a:rPr lang="en-US" dirty="0" smtClean="0"/>
              <a:t>public class </a:t>
            </a:r>
            <a:r>
              <a:rPr lang="en-US" dirty="0" err="1" smtClean="0"/>
              <a:t>firstSw</a:t>
            </a:r>
            <a:r>
              <a:rPr lang="ru-RU" b="1" dirty="0" smtClean="0"/>
              <a:t> </a:t>
            </a:r>
            <a:r>
              <a:rPr lang="ru-RU" b="1" strike="sngStrike" dirty="0" smtClean="0">
                <a:solidFill>
                  <a:srgbClr val="FF0000"/>
                </a:solidFill>
              </a:rPr>
              <a:t>  </a:t>
            </a:r>
            <a:r>
              <a:rPr lang="en-US" b="1" strike="sngStrike" dirty="0" smtClean="0">
                <a:solidFill>
                  <a:srgbClr val="FF0000"/>
                </a:solidFill>
              </a:rPr>
              <a:t> implements </a:t>
            </a:r>
            <a:r>
              <a:rPr lang="en-US" b="1" strike="sngStrike" dirty="0" err="1" smtClean="0">
                <a:solidFill>
                  <a:srgbClr val="FF0000"/>
                </a:solidFill>
              </a:rPr>
              <a:t>ActionListener</a:t>
            </a:r>
            <a:r>
              <a:rPr lang="ru-RU" b="1" strike="sngStrike" dirty="0" smtClean="0">
                <a:solidFill>
                  <a:srgbClr val="FF0000"/>
                </a:solidFill>
              </a:rPr>
              <a:t>   </a:t>
            </a:r>
            <a:r>
              <a:rPr lang="en-US" dirty="0" smtClean="0"/>
              <a:t>{</a:t>
            </a:r>
          </a:p>
          <a:p>
            <a:endParaRPr lang="en-US" dirty="0" smtClean="0"/>
          </a:p>
          <a:p>
            <a:r>
              <a:rPr lang="ru-RU" dirty="0" smtClean="0"/>
              <a:t>      </a:t>
            </a:r>
            <a:r>
              <a:rPr lang="en-US" i="1" dirty="0" smtClean="0">
                <a:solidFill>
                  <a:srgbClr val="00B050"/>
                </a:solidFill>
              </a:rPr>
              <a:t>//……………………………</a:t>
            </a:r>
            <a:r>
              <a:rPr lang="ru-RU" i="1" dirty="0" smtClean="0">
                <a:solidFill>
                  <a:srgbClr val="00B050"/>
                </a:solidFill>
              </a:rPr>
              <a:t>……. </a:t>
            </a:r>
          </a:p>
          <a:p>
            <a:r>
              <a:rPr lang="ru-RU" dirty="0" smtClean="0"/>
              <a:t>     </a:t>
            </a:r>
            <a:r>
              <a:rPr lang="en-US" b="1" dirty="0" err="1" smtClean="0"/>
              <a:t>JButton</a:t>
            </a:r>
            <a:r>
              <a:rPr lang="en-US" dirty="0" smtClean="0"/>
              <a:t> </a:t>
            </a:r>
            <a:r>
              <a:rPr lang="en-US" b="1" dirty="0" err="1" smtClean="0"/>
              <a:t>jbtn</a:t>
            </a:r>
            <a:r>
              <a:rPr lang="ru-RU" dirty="0" smtClean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new </a:t>
            </a:r>
            <a:r>
              <a:rPr lang="en-US" dirty="0" err="1" smtClean="0"/>
              <a:t>JButton</a:t>
            </a:r>
            <a:r>
              <a:rPr lang="en-US" dirty="0" smtClean="0"/>
              <a:t> (“OK”);</a:t>
            </a:r>
          </a:p>
          <a:p>
            <a:r>
              <a:rPr lang="ru-RU" dirty="0" smtClean="0"/>
              <a:t>     </a:t>
            </a:r>
            <a:r>
              <a:rPr lang="en-US" i="1" dirty="0" smtClean="0">
                <a:solidFill>
                  <a:srgbClr val="00B050"/>
                </a:solidFill>
              </a:rPr>
              <a:t>//…………………………………..</a:t>
            </a:r>
            <a:endParaRPr lang="ru-RU" i="1" dirty="0" smtClean="0">
              <a:solidFill>
                <a:srgbClr val="00B050"/>
              </a:solidFill>
            </a:endParaRPr>
          </a:p>
          <a:p>
            <a:endParaRPr lang="ru-RU" dirty="0" smtClean="0"/>
          </a:p>
          <a:p>
            <a:r>
              <a:rPr lang="ru-RU" b="1" dirty="0" smtClean="0"/>
              <a:t>      </a:t>
            </a:r>
            <a:r>
              <a:rPr lang="en-US" b="1" dirty="0" err="1" smtClean="0"/>
              <a:t>jbnt</a:t>
            </a:r>
            <a:r>
              <a:rPr lang="en-US" dirty="0" err="1" smtClean="0"/>
              <a:t>.</a:t>
            </a:r>
            <a:r>
              <a:rPr lang="en-US" b="1" dirty="0" err="1" smtClean="0">
                <a:solidFill>
                  <a:srgbClr val="FF0000"/>
                </a:solidFill>
              </a:rPr>
              <a:t>addActionListener</a:t>
            </a:r>
            <a:r>
              <a:rPr lang="en-US" dirty="0" smtClean="0"/>
              <a:t>(new </a:t>
            </a:r>
            <a:r>
              <a:rPr lang="en-US" b="1" dirty="0" err="1" smtClean="0">
                <a:solidFill>
                  <a:srgbClr val="FF0000"/>
                </a:solidFill>
              </a:rPr>
              <a:t>ActionListener</a:t>
            </a:r>
            <a:r>
              <a:rPr lang="en-US" b="1" dirty="0" smtClean="0">
                <a:solidFill>
                  <a:srgbClr val="FF0000"/>
                </a:solidFill>
              </a:rPr>
              <a:t>() </a:t>
            </a:r>
            <a:r>
              <a:rPr lang="en-US" dirty="0" smtClean="0"/>
              <a:t>{ </a:t>
            </a:r>
          </a:p>
          <a:p>
            <a:r>
              <a:rPr lang="en-US" dirty="0" smtClean="0"/>
              <a:t>         </a:t>
            </a:r>
            <a:r>
              <a:rPr lang="ru-RU" dirty="0" smtClean="0"/>
              <a:t>	</a:t>
            </a:r>
            <a:r>
              <a:rPr lang="en-US" dirty="0" smtClean="0"/>
              <a:t>public void </a:t>
            </a:r>
            <a:r>
              <a:rPr lang="en-US" b="1" dirty="0" err="1" smtClean="0">
                <a:solidFill>
                  <a:srgbClr val="FF0000"/>
                </a:solidFill>
              </a:rPr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ActionEvent</a:t>
            </a:r>
            <a:r>
              <a:rPr lang="en-US" dirty="0" smtClean="0"/>
              <a:t> </a:t>
            </a:r>
            <a:r>
              <a:rPr lang="ru-RU" dirty="0" smtClean="0"/>
              <a:t>е) </a:t>
            </a:r>
            <a:r>
              <a:rPr lang="en-US" dirty="0" smtClean="0"/>
              <a:t>{</a:t>
            </a:r>
            <a:endParaRPr lang="ru-RU" dirty="0" smtClean="0"/>
          </a:p>
          <a:p>
            <a:r>
              <a:rPr lang="en-US" dirty="0" smtClean="0"/>
              <a:t>	</a:t>
            </a:r>
            <a:r>
              <a:rPr lang="ru-RU" dirty="0" smtClean="0"/>
              <a:t>           </a:t>
            </a:r>
            <a:r>
              <a:rPr lang="ru-RU" i="1" dirty="0" smtClean="0">
                <a:solidFill>
                  <a:srgbClr val="00B050"/>
                </a:solidFill>
              </a:rPr>
              <a:t>// Действия по обработке события. </a:t>
            </a:r>
          </a:p>
          <a:p>
            <a:r>
              <a:rPr lang="ru-RU" dirty="0" smtClean="0"/>
              <a:t>	} </a:t>
            </a:r>
          </a:p>
          <a:p>
            <a:r>
              <a:rPr lang="ru-RU" dirty="0" smtClean="0"/>
              <a:t>       } ) ; </a:t>
            </a:r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ru-RU" dirty="0" smtClean="0"/>
              <a:t>Здесь применяется неименованный внутренний класс, реализующий интерфейс </a:t>
            </a:r>
            <a:r>
              <a:rPr lang="en-US" b="1" dirty="0" err="1" smtClean="0"/>
              <a:t>ActionListener</a:t>
            </a:r>
            <a:r>
              <a:rPr lang="en-US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1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71538" y="71414"/>
            <a:ext cx="792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Задание :</a:t>
            </a:r>
          </a:p>
          <a:p>
            <a:endParaRPr lang="ru-RU" sz="800" b="1" dirty="0" smtClean="0"/>
          </a:p>
          <a:p>
            <a:r>
              <a:rPr lang="ru-RU" dirty="0" smtClean="0"/>
              <a:t>Разработать программу калькулятор</a:t>
            </a: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66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" name="Рисунок 13"/>
          <p:cNvPicPr/>
          <p:nvPr/>
        </p:nvPicPr>
        <p:blipFill>
          <a:blip r:embed="rId2" cstate="print"/>
          <a:srcRect l="21506" t="24286" r="22574" b="14048"/>
          <a:stretch>
            <a:fillRect/>
          </a:stretch>
        </p:blipFill>
        <p:spPr bwMode="auto">
          <a:xfrm>
            <a:off x="71406" y="857232"/>
            <a:ext cx="500066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5072066" y="857232"/>
            <a:ext cx="41434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JButton</a:t>
            </a:r>
            <a:r>
              <a:rPr lang="en-US" sz="1600" dirty="0" smtClean="0"/>
              <a:t>[] </a:t>
            </a:r>
            <a:r>
              <a:rPr lang="en-US" sz="1600" dirty="0" err="1" smtClean="0"/>
              <a:t>BtnNumber</a:t>
            </a:r>
            <a:r>
              <a:rPr lang="en-US" sz="1600" dirty="0" smtClean="0"/>
              <a:t> = new </a:t>
            </a:r>
            <a:r>
              <a:rPr lang="en-US" sz="1600" dirty="0" err="1" smtClean="0"/>
              <a:t>JButton</a:t>
            </a:r>
            <a:r>
              <a:rPr lang="en-US" sz="1600" dirty="0" smtClean="0"/>
              <a:t>[10];</a:t>
            </a:r>
          </a:p>
          <a:p>
            <a:r>
              <a:rPr lang="en-US" sz="1600" i="1" dirty="0" smtClean="0">
                <a:solidFill>
                  <a:srgbClr val="00B050"/>
                </a:solidFill>
              </a:rPr>
              <a:t>//…………………………. </a:t>
            </a:r>
          </a:p>
          <a:p>
            <a:r>
              <a:rPr lang="ru-RU" sz="1600" i="1" dirty="0" smtClean="0">
                <a:solidFill>
                  <a:srgbClr val="00B050"/>
                </a:solidFill>
              </a:rPr>
              <a:t>// </a:t>
            </a:r>
            <a:r>
              <a:rPr lang="ru-RU" sz="1600" i="1" dirty="0" err="1" smtClean="0">
                <a:solidFill>
                  <a:srgbClr val="00B050"/>
                </a:solidFill>
              </a:rPr>
              <a:t>Layout</a:t>
            </a:r>
            <a:r>
              <a:rPr lang="ru-RU" sz="1600" i="1" dirty="0" smtClean="0">
                <a:solidFill>
                  <a:srgbClr val="00B050"/>
                </a:solidFill>
              </a:rPr>
              <a:t> </a:t>
            </a:r>
            <a:r>
              <a:rPr lang="ru-RU" sz="1600" i="1" u="sng" dirty="0" smtClean="0">
                <a:solidFill>
                  <a:srgbClr val="00B050"/>
                </a:solidFill>
              </a:rPr>
              <a:t>для кнопок с цифрами</a:t>
            </a:r>
          </a:p>
          <a:p>
            <a:r>
              <a:rPr lang="en-US" sz="1600" dirty="0" smtClean="0"/>
              <a:t>for (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= 0; </a:t>
            </a:r>
            <a:r>
              <a:rPr lang="en-US" sz="1600" dirty="0" err="1" smtClean="0"/>
              <a:t>i</a:t>
            </a:r>
            <a:r>
              <a:rPr lang="en-US" sz="1600" dirty="0" smtClean="0"/>
              <a:t> &lt; </a:t>
            </a:r>
            <a:r>
              <a:rPr lang="en-US" sz="1600" dirty="0" err="1" smtClean="0"/>
              <a:t>BtnNumber.length</a:t>
            </a:r>
            <a:r>
              <a:rPr lang="en-US" sz="1600" dirty="0" smtClean="0"/>
              <a:t>; </a:t>
            </a:r>
            <a:r>
              <a:rPr lang="en-US" sz="1600" dirty="0" err="1" smtClean="0"/>
              <a:t>i</a:t>
            </a:r>
            <a:r>
              <a:rPr lang="en-US" sz="1600" dirty="0" smtClean="0"/>
              <a:t>++) </a:t>
            </a:r>
          </a:p>
          <a:p>
            <a:r>
              <a:rPr lang="en-US" sz="1600" dirty="0" smtClean="0"/>
              <a:t>{</a:t>
            </a:r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BtnNumber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 = new </a:t>
            </a:r>
            <a:r>
              <a:rPr lang="en-US" sz="1600" dirty="0" err="1" smtClean="0"/>
              <a:t>Jbutton</a:t>
            </a:r>
            <a:r>
              <a:rPr lang="en-US" sz="1600" dirty="0" smtClean="0"/>
              <a:t> ("</a:t>
            </a:r>
            <a:r>
              <a:rPr lang="ru-RU" sz="1600" dirty="0" smtClean="0"/>
              <a:t>(</a:t>
            </a:r>
            <a:r>
              <a:rPr lang="en-US" sz="1600" dirty="0" smtClean="0"/>
              <a:t>" </a:t>
            </a:r>
            <a:r>
              <a:rPr lang="ru-RU" sz="1600" dirty="0" smtClean="0"/>
              <a:t>+</a:t>
            </a:r>
            <a:r>
              <a:rPr lang="en-US" sz="1600" dirty="0" err="1" smtClean="0"/>
              <a:t>i</a:t>
            </a:r>
            <a:r>
              <a:rPr lang="en-US" sz="1600" dirty="0" smtClean="0"/>
              <a:t>")");</a:t>
            </a:r>
          </a:p>
          <a:p>
            <a:endParaRPr lang="en-US" sz="800" dirty="0" smtClean="0"/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BtnNumber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].</a:t>
            </a:r>
            <a:r>
              <a:rPr lang="en-US" sz="1600" b="1" i="1" dirty="0" err="1" smtClean="0">
                <a:solidFill>
                  <a:srgbClr val="FF0000"/>
                </a:solidFill>
              </a:rPr>
              <a:t>setActionCommand</a:t>
            </a:r>
            <a:r>
              <a:rPr lang="en-US" sz="1600" b="1" i="1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(""</a:t>
            </a:r>
            <a:r>
              <a:rPr lang="ru-RU" sz="1600" dirty="0" smtClean="0"/>
              <a:t>+</a:t>
            </a:r>
            <a:r>
              <a:rPr lang="en-US" sz="1600" dirty="0" err="1" smtClean="0">
                <a:solidFill>
                  <a:srgbClr val="FF0000"/>
                </a:solidFill>
              </a:rPr>
              <a:t>i</a:t>
            </a:r>
            <a:r>
              <a:rPr lang="en-US" sz="1600" dirty="0" smtClean="0"/>
              <a:t>);</a:t>
            </a:r>
          </a:p>
          <a:p>
            <a:endParaRPr lang="en-US" sz="800" dirty="0" smtClean="0"/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BtnNumber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].</a:t>
            </a:r>
            <a:r>
              <a:rPr lang="en-US" sz="1600" b="1" i="1" dirty="0" err="1" smtClean="0"/>
              <a:t>addActionListener</a:t>
            </a:r>
            <a:r>
              <a:rPr lang="en-US" sz="1600" b="1" i="1" dirty="0" smtClean="0"/>
              <a:t>(this)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buttonPanel.add</a:t>
            </a:r>
            <a:r>
              <a:rPr lang="en-US" sz="1600" dirty="0" smtClean="0"/>
              <a:t>(</a:t>
            </a:r>
            <a:r>
              <a:rPr lang="en-US" sz="1600" dirty="0" err="1" smtClean="0"/>
              <a:t>BtnNumber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]);</a:t>
            </a:r>
          </a:p>
          <a:p>
            <a:r>
              <a:rPr lang="ru-RU" sz="1600" dirty="0" smtClean="0"/>
              <a:t>}</a:t>
            </a:r>
            <a:endParaRPr lang="en-US" sz="1600" dirty="0" smtClean="0"/>
          </a:p>
          <a:p>
            <a:r>
              <a:rPr lang="en-US" sz="1600" i="1" dirty="0" smtClean="0">
                <a:solidFill>
                  <a:srgbClr val="00B050"/>
                </a:solidFill>
              </a:rPr>
              <a:t>//…………………………..</a:t>
            </a:r>
          </a:p>
          <a:p>
            <a:endParaRPr lang="ru-RU" sz="16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071670" y="4029868"/>
            <a:ext cx="7072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/>
              <a:t>public void </a:t>
            </a:r>
            <a:r>
              <a:rPr lang="en-US" sz="1600" b="1" i="1" dirty="0" err="1" smtClean="0"/>
              <a:t>actionPerformed</a:t>
            </a:r>
            <a:r>
              <a:rPr lang="en-US" sz="1600" b="1" i="1" dirty="0" smtClean="0"/>
              <a:t>(</a:t>
            </a:r>
            <a:r>
              <a:rPr lang="en-US" sz="1600" b="1" i="1" dirty="0" err="1" smtClean="0"/>
              <a:t>ActionEvent</a:t>
            </a:r>
            <a:r>
              <a:rPr lang="en-US" sz="1600" b="1" i="1" dirty="0" smtClean="0"/>
              <a:t> e)</a:t>
            </a:r>
            <a:r>
              <a:rPr lang="en-US" sz="1600" dirty="0" smtClean="0"/>
              <a:t> {</a:t>
            </a:r>
          </a:p>
          <a:p>
            <a:r>
              <a:rPr lang="ru-RU" sz="1600" i="1" dirty="0" smtClean="0">
                <a:solidFill>
                  <a:srgbClr val="00B050"/>
                </a:solidFill>
              </a:rPr>
              <a:t>/* метод </a:t>
            </a:r>
            <a:r>
              <a:rPr lang="ru-RU" sz="1600" b="1" i="1" dirty="0" err="1" smtClean="0">
                <a:solidFill>
                  <a:schemeClr val="accent6">
                    <a:lumMod val="75000"/>
                  </a:schemeClr>
                </a:solidFill>
              </a:rPr>
              <a:t>getActionCommand</a:t>
            </a:r>
            <a:r>
              <a:rPr lang="ru-RU" sz="1600" b="1" i="1" dirty="0" smtClean="0">
                <a:solidFill>
                  <a:schemeClr val="accent6">
                    <a:lumMod val="75000"/>
                  </a:schemeClr>
                </a:solidFill>
              </a:rPr>
              <a:t> () </a:t>
            </a:r>
            <a:r>
              <a:rPr lang="ru-RU" sz="1600" i="1" dirty="0" smtClean="0">
                <a:solidFill>
                  <a:srgbClr val="00B050"/>
                </a:solidFill>
              </a:rPr>
              <a:t>возвращает в виде строки </a:t>
            </a:r>
            <a:r>
              <a:rPr lang="ru-RU" sz="1600" i="1" dirty="0" err="1" smtClean="0">
                <a:solidFill>
                  <a:srgbClr val="00B050"/>
                </a:solidFill>
              </a:rPr>
              <a:t>string</a:t>
            </a:r>
            <a:r>
              <a:rPr lang="en-US" sz="1600" i="1" dirty="0" smtClean="0">
                <a:solidFill>
                  <a:srgbClr val="00B050"/>
                </a:solidFill>
              </a:rPr>
              <a:t>,</a:t>
            </a:r>
            <a:r>
              <a:rPr lang="ru-RU" sz="1600" i="1" dirty="0" smtClean="0">
                <a:solidFill>
                  <a:srgbClr val="00B050"/>
                </a:solidFill>
              </a:rPr>
              <a:t> которая установлена методом </a:t>
            </a:r>
            <a:r>
              <a:rPr lang="en-US" sz="1600" b="1" i="1" dirty="0" err="1" smtClean="0">
                <a:solidFill>
                  <a:schemeClr val="accent6">
                    <a:lumMod val="75000"/>
                  </a:schemeClr>
                </a:solidFill>
              </a:rPr>
              <a:t>setActionCommand</a:t>
            </a:r>
            <a:r>
              <a:rPr lang="en-US" sz="1600" b="1" i="1" dirty="0" smtClean="0">
                <a:solidFill>
                  <a:schemeClr val="accent6">
                    <a:lumMod val="75000"/>
                  </a:schemeClr>
                </a:solidFill>
              </a:rPr>
              <a:t> (String s)</a:t>
            </a:r>
            <a:r>
              <a:rPr lang="ru-RU" sz="1600" b="1" i="1" dirty="0" smtClean="0">
                <a:solidFill>
                  <a:srgbClr val="00B050"/>
                </a:solidFill>
              </a:rPr>
              <a:t> </a:t>
            </a:r>
            <a:r>
              <a:rPr lang="ru-RU" sz="1600" i="1" dirty="0" smtClean="0">
                <a:solidFill>
                  <a:srgbClr val="00B050"/>
                </a:solidFill>
              </a:rPr>
              <a:t>*/</a:t>
            </a:r>
          </a:p>
          <a:p>
            <a:r>
              <a:rPr lang="en-US" sz="1600" dirty="0" smtClean="0"/>
              <a:t>String </a:t>
            </a:r>
            <a:r>
              <a:rPr lang="en-US" sz="1600" dirty="0" err="1" smtClean="0"/>
              <a:t>strBtn</a:t>
            </a:r>
            <a:r>
              <a:rPr lang="en-US" sz="1600" dirty="0" smtClean="0"/>
              <a:t> = </a:t>
            </a:r>
            <a:r>
              <a:rPr lang="en-US" sz="1600" b="1" i="1" dirty="0" err="1" smtClean="0"/>
              <a:t>e.</a:t>
            </a:r>
            <a:r>
              <a:rPr lang="en-US" sz="1600" b="1" i="1" dirty="0" err="1" smtClean="0">
                <a:solidFill>
                  <a:srgbClr val="FF0000"/>
                </a:solidFill>
              </a:rPr>
              <a:t>getActionCommand</a:t>
            </a:r>
            <a:r>
              <a:rPr lang="en-US" sz="1600" b="1" i="1" dirty="0" smtClean="0">
                <a:solidFill>
                  <a:srgbClr val="FF0000"/>
                </a:solidFill>
              </a:rPr>
              <a:t>()</a:t>
            </a:r>
            <a:r>
              <a:rPr lang="en-US" sz="1600" b="1" i="1" dirty="0" smtClean="0"/>
              <a:t>;</a:t>
            </a:r>
          </a:p>
          <a:p>
            <a:r>
              <a:rPr lang="en-US" sz="1600" i="1" dirty="0" smtClean="0">
                <a:solidFill>
                  <a:srgbClr val="00B050"/>
                </a:solidFill>
              </a:rPr>
              <a:t>//</a:t>
            </a:r>
            <a:r>
              <a:rPr lang="en-US" sz="1600" b="1" i="1" dirty="0" err="1" smtClean="0">
                <a:solidFill>
                  <a:srgbClr val="00B050"/>
                </a:solidFill>
              </a:rPr>
              <a:t>getSource</a:t>
            </a:r>
            <a:r>
              <a:rPr lang="en-US" sz="1600" b="1" i="1" dirty="0" smtClean="0">
                <a:solidFill>
                  <a:srgbClr val="00B050"/>
                </a:solidFill>
              </a:rPr>
              <a:t>() </a:t>
            </a:r>
            <a:r>
              <a:rPr lang="ru-RU" sz="1600" i="1" dirty="0" smtClean="0">
                <a:solidFill>
                  <a:srgbClr val="00B050"/>
                </a:solidFill>
              </a:rPr>
              <a:t>возвращает ссылку на компонент</a:t>
            </a:r>
            <a:endParaRPr lang="ru-RU" sz="1600" dirty="0" smtClean="0"/>
          </a:p>
          <a:p>
            <a:r>
              <a:rPr lang="en-US" sz="1600" dirty="0" smtClean="0"/>
              <a:t>if (</a:t>
            </a:r>
            <a:r>
              <a:rPr lang="en-US" sz="1600" b="1" i="1" dirty="0" err="1" smtClean="0"/>
              <a:t>e.getSource</a:t>
            </a:r>
            <a:r>
              <a:rPr lang="en-US" sz="1600" b="1" i="1" dirty="0" smtClean="0"/>
              <a:t>().equals(</a:t>
            </a:r>
            <a:r>
              <a:rPr lang="en-US" sz="1600" i="1" dirty="0" err="1" smtClean="0"/>
              <a:t>btnOk</a:t>
            </a:r>
            <a:r>
              <a:rPr lang="en-US" sz="1600" b="1" i="1" dirty="0" smtClean="0"/>
              <a:t>)</a:t>
            </a:r>
            <a:r>
              <a:rPr lang="en-US" sz="1600" dirty="0" smtClean="0"/>
              <a:t>) { 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secondNum</a:t>
            </a:r>
            <a:r>
              <a:rPr lang="en-US" sz="1600" dirty="0" smtClean="0"/>
              <a:t> = </a:t>
            </a:r>
            <a:r>
              <a:rPr lang="en-US" sz="1600" b="1" i="1" dirty="0" err="1" smtClean="0"/>
              <a:t>Integer.valueOf</a:t>
            </a:r>
            <a:r>
              <a:rPr lang="en-US" sz="1600" i="1" dirty="0" smtClean="0"/>
              <a:t>(</a:t>
            </a:r>
            <a:r>
              <a:rPr lang="en-US" sz="1600" dirty="0" err="1" smtClean="0"/>
              <a:t>txtEdit.getText</a:t>
            </a:r>
            <a:r>
              <a:rPr lang="en-US" sz="1600" dirty="0" smtClean="0"/>
              <a:t>()</a:t>
            </a:r>
            <a:r>
              <a:rPr lang="en-US" sz="1600" i="1" dirty="0" smtClean="0"/>
              <a:t>);  </a:t>
            </a:r>
            <a:r>
              <a:rPr lang="en-US" sz="1600" i="1" dirty="0" smtClean="0">
                <a:solidFill>
                  <a:srgbClr val="00B050"/>
                </a:solidFill>
              </a:rPr>
              <a:t>//  String  </a:t>
            </a:r>
            <a:r>
              <a:rPr lang="en-US" sz="1600" i="1" dirty="0" smtClean="0">
                <a:solidFill>
                  <a:srgbClr val="00B050"/>
                </a:solidFill>
                <a:sym typeface="Wingdings" pitchFamily="2" charset="2"/>
              </a:rPr>
              <a:t>  Integer</a:t>
            </a:r>
            <a:endParaRPr lang="en-US" sz="1600" i="1" dirty="0" smtClean="0"/>
          </a:p>
          <a:p>
            <a:r>
              <a:rPr lang="en-US" sz="1600" i="1" dirty="0" smtClean="0"/>
              <a:t>     </a:t>
            </a:r>
            <a:r>
              <a:rPr lang="en-US" sz="1600" i="1" dirty="0" smtClean="0">
                <a:solidFill>
                  <a:srgbClr val="00B050"/>
                </a:solidFill>
              </a:rPr>
              <a:t>//……………………………….</a:t>
            </a:r>
          </a:p>
          <a:p>
            <a:r>
              <a:rPr lang="en-US" sz="1600" i="1" dirty="0" smtClean="0"/>
              <a:t>}</a:t>
            </a:r>
          </a:p>
        </p:txBody>
      </p:sp>
      <p:pic>
        <p:nvPicPr>
          <p:cNvPr id="15" name="Рисунок 14"/>
          <p:cNvPicPr/>
          <p:nvPr/>
        </p:nvPicPr>
        <p:blipFill>
          <a:blip r:embed="rId3" cstate="print"/>
          <a:srcRect l="75154" t="23625" r="6995" b="50074"/>
          <a:stretch>
            <a:fillRect/>
          </a:stretch>
        </p:blipFill>
        <p:spPr bwMode="auto">
          <a:xfrm>
            <a:off x="142844" y="4071942"/>
            <a:ext cx="185738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79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План лекции</a:t>
            </a:r>
          </a:p>
        </p:txBody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66839"/>
            <a:ext cx="8780462" cy="5086582"/>
          </a:xfrm>
        </p:spPr>
        <p:txBody>
          <a:bodyPr anchor="ctr">
            <a:noAutofit/>
          </a:bodyPr>
          <a:lstStyle/>
          <a:p>
            <a:pPr eaLnBrk="1" hangingPunct="1">
              <a:spcBef>
                <a:spcPts val="2600"/>
              </a:spcBef>
            </a:pPr>
            <a:r>
              <a:rPr lang="ru-RU" sz="2400" dirty="0"/>
              <a:t>Технология </a:t>
            </a:r>
            <a:r>
              <a:rPr lang="en-US" sz="2400" dirty="0" smtClean="0"/>
              <a:t>AWT</a:t>
            </a:r>
            <a:endParaRPr lang="ru-RU" sz="2400" dirty="0" smtClean="0"/>
          </a:p>
          <a:p>
            <a:pPr eaLnBrk="1" hangingPunct="1">
              <a:spcBef>
                <a:spcPts val="2600"/>
              </a:spcBef>
            </a:pPr>
            <a:r>
              <a:rPr lang="ru-RU" sz="2400" dirty="0"/>
              <a:t>Технология </a:t>
            </a:r>
            <a:r>
              <a:rPr lang="en-US" sz="2400" dirty="0" smtClean="0"/>
              <a:t>Swing</a:t>
            </a:r>
            <a:endParaRPr lang="ru-RU" sz="2400" dirty="0" smtClean="0"/>
          </a:p>
          <a:p>
            <a:pPr eaLnBrk="1" hangingPunct="1">
              <a:spcBef>
                <a:spcPts val="2600"/>
              </a:spcBef>
            </a:pPr>
            <a:r>
              <a:rPr lang="ru-RU" sz="2400" dirty="0" err="1"/>
              <a:t>Отрисовка</a:t>
            </a:r>
            <a:r>
              <a:rPr lang="ru-RU" sz="2400" dirty="0"/>
              <a:t> </a:t>
            </a:r>
            <a:r>
              <a:rPr lang="ru-RU" sz="2400" dirty="0" smtClean="0"/>
              <a:t>компонентов</a:t>
            </a:r>
          </a:p>
          <a:p>
            <a:pPr eaLnBrk="1" hangingPunct="1">
              <a:spcBef>
                <a:spcPts val="2600"/>
              </a:spcBef>
            </a:pPr>
            <a:r>
              <a:rPr lang="ru-RU" sz="2400" dirty="0"/>
              <a:t>Оконные </a:t>
            </a:r>
            <a:r>
              <a:rPr lang="ru-RU" sz="2400" dirty="0" smtClean="0"/>
              <a:t>приложения</a:t>
            </a:r>
          </a:p>
          <a:p>
            <a:pPr eaLnBrk="1" hangingPunct="1">
              <a:spcBef>
                <a:spcPts val="2600"/>
              </a:spcBef>
            </a:pPr>
            <a:r>
              <a:rPr lang="ru-RU" sz="2400" dirty="0"/>
              <a:t>Обработка событий компонентов</a:t>
            </a:r>
            <a:endParaRPr lang="ru-RU" sz="2400" dirty="0" smtClean="0"/>
          </a:p>
          <a:p>
            <a:pPr eaLnBrk="1" hangingPunct="1">
              <a:spcBef>
                <a:spcPts val="2600"/>
              </a:spcBef>
            </a:pPr>
            <a:r>
              <a:rPr lang="ru-RU" sz="2400" dirty="0" smtClean="0"/>
              <a:t>Апплеты</a:t>
            </a:r>
          </a:p>
          <a:p>
            <a:pPr eaLnBrk="1" hangingPunct="1">
              <a:spcBef>
                <a:spcPts val="2600"/>
              </a:spcBef>
            </a:pPr>
            <a:r>
              <a:rPr lang="ru-RU" sz="2400" dirty="0" smtClean="0"/>
              <a:t>Технология </a:t>
            </a:r>
            <a:r>
              <a:rPr lang="en-US" sz="2400" dirty="0" smtClean="0"/>
              <a:t>JavaFX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5209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Графические приложения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на </a:t>
            </a:r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ru-RU" dirty="0" smtClean="0"/>
              <a:t>Кроссплатформенное графическое приложение?..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Abstract Window Toolkit (AWT)</a:t>
            </a:r>
          </a:p>
          <a:p>
            <a:pPr lvl="1"/>
            <a:r>
              <a:rPr lang="ru-RU" dirty="0" smtClean="0"/>
              <a:t>Компоненты являются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компонентами ОС</a:t>
            </a:r>
            <a:endParaRPr lang="en-US" dirty="0" smtClean="0"/>
          </a:p>
          <a:p>
            <a:pPr lvl="1"/>
            <a:r>
              <a:rPr lang="ru-RU" dirty="0" smtClean="0"/>
              <a:t>Большое количество </a:t>
            </a:r>
            <a:r>
              <a:rPr lang="ru-RU" dirty="0" err="1" smtClean="0"/>
              <a:t>native</a:t>
            </a:r>
            <a:r>
              <a:rPr lang="ru-RU" dirty="0" smtClean="0"/>
              <a:t>-кода</a:t>
            </a:r>
          </a:p>
          <a:p>
            <a:pPr lvl="1"/>
            <a:r>
              <a:rPr lang="ru-RU" dirty="0" smtClean="0"/>
              <a:t>Отображение изменяется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при смене ОС</a:t>
            </a:r>
            <a:endParaRPr lang="en-US" dirty="0" smtClean="0"/>
          </a:p>
          <a:p>
            <a:pPr lvl="1"/>
            <a:r>
              <a:rPr lang="ru-RU" dirty="0" smtClean="0"/>
              <a:t>Класс </a:t>
            </a: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java.awt</a:t>
            </a:r>
            <a:r>
              <a:rPr lang="en-US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ru-RU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Component</a:t>
            </a:r>
            <a:r>
              <a:rPr lang="ru-RU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определяет базовую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функциональность компонентов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60" y="2774486"/>
            <a:ext cx="2534379" cy="33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Иерархия классов</a:t>
            </a:r>
            <a:r>
              <a:rPr lang="en-US" dirty="0" smtClean="0"/>
              <a:t> AWT</a:t>
            </a:r>
            <a:endParaRPr lang="ru-RU" dirty="0" smtClean="0"/>
          </a:p>
        </p:txBody>
      </p:sp>
      <p:graphicFrame>
        <p:nvGraphicFramePr>
          <p:cNvPr id="91136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50825" y="1676400"/>
          <a:ext cx="8626475" cy="441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8809101" imgH="4508373" progId="Visio.Drawing.11">
                  <p:embed/>
                </p:oleObj>
              </mc:Choice>
              <mc:Fallback>
                <p:oleObj name="Visio" r:id="rId3" imgW="8809101" imgH="45083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676400"/>
                        <a:ext cx="8626475" cy="441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79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Роль </a:t>
            </a:r>
            <a:r>
              <a:rPr lang="ru-RU" sz="2400" b="1" dirty="0" err="1" smtClean="0"/>
              <a:t>Swing</a:t>
            </a:r>
            <a:endParaRPr lang="ru-RU" sz="2400" b="1" dirty="0" smtClean="0"/>
          </a:p>
        </p:txBody>
      </p:sp>
      <p:grpSp>
        <p:nvGrpSpPr>
          <p:cNvPr id="14" name="Группа 13"/>
          <p:cNvGrpSpPr/>
          <p:nvPr/>
        </p:nvGrpSpPr>
        <p:grpSpPr>
          <a:xfrm>
            <a:off x="2195736" y="3933056"/>
            <a:ext cx="4832645" cy="2160240"/>
            <a:chOff x="2093644" y="2143116"/>
            <a:chExt cx="4956711" cy="2476515"/>
          </a:xfrm>
        </p:grpSpPr>
        <p:pic>
          <p:nvPicPr>
            <p:cNvPr id="13" name="Рисунок 12"/>
            <p:cNvPicPr/>
            <p:nvPr/>
          </p:nvPicPr>
          <p:blipFill>
            <a:blip r:embed="rId3" cstate="print"/>
            <a:srcRect l="3878" t="14235" r="12737" b="11744"/>
            <a:stretch>
              <a:fillRect/>
            </a:stretch>
          </p:blipFill>
          <p:spPr bwMode="auto">
            <a:xfrm>
              <a:off x="2093644" y="2143116"/>
              <a:ext cx="4956711" cy="247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6180149" y="4286256"/>
              <a:ext cx="106363" cy="3333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2143108" y="4046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/>
              <a:t>Технология </a:t>
            </a:r>
            <a:r>
              <a:rPr lang="ru-RU" b="1" dirty="0" err="1" smtClean="0"/>
              <a:t>Swing</a:t>
            </a:r>
            <a:r>
              <a:rPr lang="ru-RU" dirty="0" smtClean="0"/>
              <a:t> - это </a:t>
            </a:r>
            <a:r>
              <a:rPr lang="en-US" dirty="0" smtClean="0"/>
              <a:t>G</a:t>
            </a:r>
            <a:r>
              <a:rPr lang="ru-RU" dirty="0" smtClean="0"/>
              <a:t>UI </a:t>
            </a:r>
            <a:r>
              <a:rPr lang="en-US" dirty="0" smtClean="0"/>
              <a:t> </a:t>
            </a:r>
            <a:r>
              <a:rPr lang="ru-RU" dirty="0" smtClean="0"/>
              <a:t>Java-платформы.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77110" y="764704"/>
            <a:ext cx="821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Swing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реализует шаблон проектирования </a:t>
            </a:r>
            <a:r>
              <a:rPr lang="ru-RU" dirty="0" err="1" smtClean="0"/>
              <a:t>c</a:t>
            </a:r>
            <a:r>
              <a:rPr lang="ru-RU" dirty="0" smtClean="0"/>
              <a:t> основными принципами </a:t>
            </a:r>
            <a:r>
              <a:rPr lang="en-US" dirty="0" smtClean="0"/>
              <a:t>G</a:t>
            </a:r>
            <a:r>
              <a:rPr lang="ru-RU" dirty="0" smtClean="0"/>
              <a:t>UI:</a:t>
            </a:r>
          </a:p>
          <a:p>
            <a:r>
              <a:rPr lang="en-US" dirty="0" smtClean="0"/>
              <a:t> </a:t>
            </a:r>
            <a:r>
              <a:rPr lang="ru-RU" dirty="0" smtClean="0"/>
              <a:t>Модель-Представление-Контроллер (</a:t>
            </a:r>
            <a:r>
              <a:rPr lang="ru-RU" dirty="0" err="1" smtClean="0"/>
              <a:t>Model-View-Controller</a:t>
            </a:r>
            <a:r>
              <a:rPr lang="ru-RU" dirty="0" smtClean="0"/>
              <a:t>  -  </a:t>
            </a:r>
            <a:r>
              <a:rPr lang="ru-RU" b="1" dirty="0" smtClean="0"/>
              <a:t>MVC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857620" y="2843644"/>
            <a:ext cx="147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Контейнеры </a:t>
            </a:r>
            <a:endParaRPr lang="ru-RU" b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27218" y="3163615"/>
            <a:ext cx="84296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Контейнеры</a:t>
            </a:r>
            <a:r>
              <a:rPr lang="ru-RU" dirty="0" smtClean="0"/>
              <a:t> </a:t>
            </a:r>
            <a:r>
              <a:rPr lang="ru-RU" b="1" i="1" dirty="0" smtClean="0"/>
              <a:t>верхнего</a:t>
            </a:r>
            <a:r>
              <a:rPr lang="ru-RU" dirty="0" smtClean="0"/>
              <a:t> уровня   </a:t>
            </a:r>
            <a:r>
              <a:rPr lang="en-US" b="1" dirty="0" err="1" smtClean="0"/>
              <a:t>JFrame</a:t>
            </a:r>
            <a:r>
              <a:rPr lang="en-US" dirty="0" smtClean="0"/>
              <a:t>, </a:t>
            </a:r>
            <a:r>
              <a:rPr lang="ru-RU" dirty="0" smtClean="0"/>
              <a:t> </a:t>
            </a:r>
            <a:r>
              <a:rPr lang="en-US" b="1" dirty="0" err="1" smtClean="0"/>
              <a:t>JApplet</a:t>
            </a:r>
            <a:r>
              <a:rPr lang="en-US" dirty="0" smtClean="0"/>
              <a:t>, </a:t>
            </a:r>
            <a:r>
              <a:rPr lang="ru-RU" dirty="0" smtClean="0"/>
              <a:t>  </a:t>
            </a:r>
            <a:r>
              <a:rPr lang="en-US" b="1" dirty="0" err="1" smtClean="0"/>
              <a:t>JWindow</a:t>
            </a:r>
            <a:r>
              <a:rPr lang="en-US" dirty="0" smtClean="0"/>
              <a:t> </a:t>
            </a:r>
            <a:r>
              <a:rPr lang="ru-RU" dirty="0" smtClean="0"/>
              <a:t>,  </a:t>
            </a:r>
            <a:r>
              <a:rPr lang="en-US" b="1" dirty="0" err="1" smtClean="0"/>
              <a:t>JDialog</a:t>
            </a:r>
            <a:r>
              <a:rPr lang="ru-RU" b="1" dirty="0" smtClean="0"/>
              <a:t>  </a:t>
            </a:r>
            <a:r>
              <a:rPr lang="ru-RU" dirty="0" smtClean="0"/>
              <a:t>и др.</a:t>
            </a:r>
          </a:p>
          <a:p>
            <a:endParaRPr lang="ru-RU" sz="800" dirty="0" smtClean="0"/>
          </a:p>
          <a:p>
            <a:r>
              <a:rPr lang="ru-RU" b="1" i="1" dirty="0" smtClean="0"/>
              <a:t>Контейнеры второго </a:t>
            </a:r>
            <a:r>
              <a:rPr lang="ru-RU" dirty="0" smtClean="0"/>
              <a:t>уровня - потомки </a:t>
            </a:r>
            <a:r>
              <a:rPr lang="en-US" b="1" dirty="0" err="1" smtClean="0"/>
              <a:t>JComponent</a:t>
            </a:r>
            <a:r>
              <a:rPr lang="ru-RU" dirty="0" smtClean="0"/>
              <a:t> такие как </a:t>
            </a:r>
            <a:r>
              <a:rPr lang="ru-RU" b="1" dirty="0" err="1" smtClean="0"/>
              <a:t>JPanel</a:t>
            </a:r>
            <a:r>
              <a:rPr lang="ru-RU" dirty="0" smtClean="0"/>
              <a:t> </a:t>
            </a:r>
            <a:r>
              <a:rPr lang="ru-RU" dirty="0"/>
              <a:t>и др.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5775" y="1375608"/>
            <a:ext cx="8471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	Модель</a:t>
            </a:r>
            <a:r>
              <a:rPr lang="ru-RU" dirty="0" smtClean="0"/>
              <a:t> задает </a:t>
            </a:r>
            <a:r>
              <a:rPr lang="ru-RU" dirty="0"/>
              <a:t>состояние </a:t>
            </a:r>
            <a:r>
              <a:rPr lang="ru-RU" dirty="0" smtClean="0"/>
              <a:t>компонента</a:t>
            </a:r>
            <a:r>
              <a:rPr lang="ru-RU" dirty="0"/>
              <a:t>. Например, для флажка опций модель содержит </a:t>
            </a:r>
            <a:r>
              <a:rPr lang="ru-RU" dirty="0" smtClean="0"/>
              <a:t>признак того, </a:t>
            </a:r>
            <a:r>
              <a:rPr lang="ru-RU" dirty="0"/>
              <a:t>установлен или сброшен флажок. </a:t>
            </a:r>
            <a:endParaRPr lang="ru-RU" dirty="0" smtClean="0"/>
          </a:p>
          <a:p>
            <a:r>
              <a:rPr lang="ru-RU" b="1" dirty="0" smtClean="0"/>
              <a:t>	Представление</a:t>
            </a:r>
            <a:r>
              <a:rPr lang="ru-RU" dirty="0" smtClean="0"/>
              <a:t> определяет, </a:t>
            </a:r>
            <a:r>
              <a:rPr lang="ru-RU" dirty="0"/>
              <a:t>как </a:t>
            </a:r>
            <a:r>
              <a:rPr lang="ru-RU" dirty="0" smtClean="0"/>
              <a:t>компонент </a:t>
            </a:r>
            <a:r>
              <a:rPr lang="ru-RU" dirty="0"/>
              <a:t>будет отображаться на экране, в том числе как будет представлено </a:t>
            </a:r>
            <a:r>
              <a:rPr lang="ru-RU" dirty="0" smtClean="0"/>
              <a:t>текущее </a:t>
            </a:r>
            <a:r>
              <a:rPr lang="ru-RU" dirty="0"/>
              <a:t>состояние модели. </a:t>
            </a:r>
            <a:endParaRPr lang="ru-RU" dirty="0" smtClean="0"/>
          </a:p>
          <a:p>
            <a:r>
              <a:rPr lang="ru-RU" b="1" dirty="0" smtClean="0"/>
              <a:t>	Контроллер</a:t>
            </a:r>
            <a:r>
              <a:rPr lang="ru-RU" dirty="0" smtClean="0"/>
              <a:t> </a:t>
            </a:r>
            <a:r>
              <a:rPr lang="ru-RU" dirty="0"/>
              <a:t>обеспечивает реакцию компонента на </a:t>
            </a:r>
            <a:r>
              <a:rPr lang="ru-RU" dirty="0" smtClean="0"/>
              <a:t>действия </a:t>
            </a:r>
            <a:r>
              <a:rPr lang="ru-RU" dirty="0"/>
              <a:t>пользователя. </a:t>
            </a:r>
          </a:p>
        </p:txBody>
      </p:sp>
    </p:spTree>
    <p:extLst>
      <p:ext uri="{BB962C8B-B14F-4D97-AF65-F5344CB8AC3E}">
        <p14:creationId xmlns:p14="http://schemas.microsoft.com/office/powerpoint/2010/main" val="6903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Проблемы </a:t>
            </a:r>
            <a:r>
              <a:rPr lang="en-US" dirty="0" smtClean="0"/>
              <a:t>AWT</a:t>
            </a:r>
            <a:endParaRPr lang="ru-RU" dirty="0" smtClean="0"/>
          </a:p>
        </p:txBody>
      </p:sp>
      <p:sp>
        <p:nvSpPr>
          <p:cNvPr id="102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 fontScale="92500" lnSpcReduction="20000"/>
          </a:bodyPr>
          <a:lstStyle/>
          <a:p>
            <a:pPr eaLnBrk="1" hangingPunct="1"/>
            <a:r>
              <a:rPr lang="ru-RU" dirty="0" smtClean="0"/>
              <a:t>Сходные элементы в различных ОС могут иметь некоторые различия</a:t>
            </a:r>
            <a:endParaRPr lang="en-US" dirty="0" smtClean="0"/>
          </a:p>
          <a:p>
            <a:pPr lvl="4" eaLnBrk="1" hangingPunct="1"/>
            <a:endParaRPr lang="ru-RU" dirty="0" smtClean="0"/>
          </a:p>
          <a:p>
            <a:pPr eaLnBrk="1" hangingPunct="1"/>
            <a:r>
              <a:rPr lang="ru-RU" dirty="0" smtClean="0"/>
              <a:t>ОС часто имеют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элементы </a:t>
            </a:r>
            <a:r>
              <a:rPr lang="en-US" dirty="0" smtClean="0"/>
              <a:t>GUI,</a:t>
            </a:r>
            <a:r>
              <a:rPr lang="ru-RU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отсутствующие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 других ОС</a:t>
            </a:r>
            <a:endParaRPr lang="en-US" dirty="0" smtClean="0"/>
          </a:p>
          <a:p>
            <a:pPr lvl="4" eaLnBrk="1" hangingPunct="1"/>
            <a:endParaRPr lang="ru-RU" dirty="0" smtClean="0"/>
          </a:p>
          <a:p>
            <a:pPr eaLnBrk="1" hangingPunct="1"/>
            <a:r>
              <a:rPr lang="ru-RU" dirty="0" smtClean="0"/>
              <a:t>Использование </a:t>
            </a:r>
            <a:r>
              <a:rPr lang="en-US" dirty="0" smtClean="0"/>
              <a:t>native-</a:t>
            </a:r>
            <a:r>
              <a:rPr lang="ru-RU" dirty="0" smtClean="0"/>
              <a:t>методов в </a:t>
            </a:r>
            <a:r>
              <a:rPr lang="en-US" dirty="0" smtClean="0"/>
              <a:t>AWT </a:t>
            </a:r>
            <a:r>
              <a:rPr lang="ru-RU" dirty="0" smtClean="0"/>
              <a:t>приводит к возникновению ошибок на конкретных платформах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97" y="2996940"/>
            <a:ext cx="5120709" cy="15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3"/>
          <a:stretch/>
        </p:blipFill>
        <p:spPr>
          <a:xfrm>
            <a:off x="6444260" y="2793775"/>
            <a:ext cx="2412687" cy="3291555"/>
          </a:xfrm>
          <a:prstGeom prst="rect">
            <a:avLst/>
          </a:prstGeom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Технология </a:t>
            </a:r>
            <a:r>
              <a:rPr lang="en-US" dirty="0" smtClean="0"/>
              <a:t>Swing</a:t>
            </a:r>
            <a:endParaRPr lang="ru-RU" dirty="0" smtClean="0"/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 fontScale="92500"/>
          </a:bodyPr>
          <a:lstStyle/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Элементы </a:t>
            </a:r>
            <a:r>
              <a:rPr lang="en-US" sz="2400" dirty="0" smtClean="0"/>
              <a:t>GUI </a:t>
            </a:r>
            <a:r>
              <a:rPr lang="ru-RU" sz="2400" dirty="0" err="1" smtClean="0">
                <a:solidFill>
                  <a:schemeClr val="accent1"/>
                </a:solidFill>
              </a:rPr>
              <a:t>отрисовываются</a:t>
            </a:r>
            <a:r>
              <a:rPr lang="ru-RU" sz="2400" dirty="0" smtClean="0"/>
              <a:t> в пустых окнах</a:t>
            </a:r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«</a:t>
            </a:r>
            <a:r>
              <a:rPr lang="ru-RU" sz="2400" dirty="0" err="1" smtClean="0"/>
              <a:t>Нативные</a:t>
            </a:r>
            <a:r>
              <a:rPr lang="ru-RU" sz="2400" dirty="0" smtClean="0"/>
              <a:t>» функции используются только для вывода окна, </a:t>
            </a:r>
            <a:r>
              <a:rPr lang="ru-RU" sz="2400" dirty="0" err="1" smtClean="0"/>
              <a:t>отрисовки</a:t>
            </a:r>
            <a:r>
              <a:rPr lang="ru-RU" sz="2400" dirty="0" smtClean="0"/>
              <a:t> и получения информации о действиях пользователя</a:t>
            </a:r>
            <a:endParaRPr lang="en-US" sz="2400" dirty="0" smtClean="0"/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Набор элементов </a:t>
            </a:r>
            <a:r>
              <a:rPr lang="en-US" sz="2400" dirty="0" smtClean="0"/>
              <a:t>GUI </a:t>
            </a:r>
            <a:r>
              <a:rPr lang="ru-RU" sz="2400" dirty="0" smtClean="0"/>
              <a:t>более широк,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чем в </a:t>
            </a:r>
            <a:r>
              <a:rPr lang="en-US" sz="2400" dirty="0" smtClean="0"/>
              <a:t>AWT</a:t>
            </a:r>
            <a:r>
              <a:rPr lang="ru-RU" sz="2400" dirty="0" smtClean="0"/>
              <a:t>, и может быть еще расширен</a:t>
            </a:r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Сильная привязка к «</a:t>
            </a:r>
            <a:r>
              <a:rPr lang="ru-RU" sz="2400" dirty="0" err="1" smtClean="0"/>
              <a:t>нативным</a:t>
            </a:r>
            <a:r>
              <a:rPr lang="ru-RU" sz="2400" dirty="0" smtClean="0"/>
              <a:t>» методам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отсутствует, что снижает вероятность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возникновения ошибок</a:t>
            </a:r>
            <a:endParaRPr lang="en-US" sz="2400" dirty="0" smtClean="0"/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Отображение на различных платформах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единообразно</a:t>
            </a:r>
          </a:p>
        </p:txBody>
      </p:sp>
    </p:spTree>
    <p:extLst>
      <p:ext uri="{BB962C8B-B14F-4D97-AF65-F5344CB8AC3E}">
        <p14:creationId xmlns:p14="http://schemas.microsoft.com/office/powerpoint/2010/main" val="177250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Иерархия классов</a:t>
            </a:r>
          </a:p>
        </p:txBody>
      </p:sp>
      <p:graphicFrame>
        <p:nvGraphicFramePr>
          <p:cNvPr id="103321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50825" y="1676400"/>
          <a:ext cx="8626475" cy="441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3" imgW="8809101" imgH="4508373" progId="Visio.Drawing.11">
                  <p:embed/>
                </p:oleObj>
              </mc:Choice>
              <mc:Fallback>
                <p:oleObj name="Visio" r:id="rId3" imgW="8809101" imgH="45083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676400"/>
                        <a:ext cx="8626475" cy="441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1725170"/>
            <a:ext cx="3482854" cy="10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Иерархия классов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Пакет </a:t>
            </a:r>
            <a:r>
              <a:rPr lang="en-US" dirty="0" err="1" smtClean="0"/>
              <a:t>javax.swing</a:t>
            </a:r>
            <a:endParaRPr lang="ru-RU" dirty="0" smtClean="0"/>
          </a:p>
        </p:txBody>
      </p:sp>
      <p:graphicFrame>
        <p:nvGraphicFramePr>
          <p:cNvPr id="103424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50825" y="1676400"/>
          <a:ext cx="8626475" cy="441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3" imgW="8809101" imgH="4508373" progId="Visio.Drawing.11">
                  <p:embed/>
                </p:oleObj>
              </mc:Choice>
              <mc:Fallback>
                <p:oleObj name="Visio" r:id="rId3" imgW="8809101" imgH="45083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676400"/>
                        <a:ext cx="8626475" cy="441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5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6" name="Text Box 6"/>
          <p:cNvSpPr txBox="1">
            <a:spLocks noChangeArrowheads="1"/>
          </p:cNvSpPr>
          <p:nvPr/>
        </p:nvSpPr>
        <p:spPr bwMode="auto">
          <a:xfrm>
            <a:off x="179388" y="4077090"/>
            <a:ext cx="8785225" cy="2064284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ru-RU" sz="1600" b="1" dirty="0" err="1">
                <a:latin typeface="Courier New" pitchFamily="49" charset="0"/>
              </a:rPr>
              <a:t>class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NotHelloWorldPanel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extends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JPanel</a:t>
            </a:r>
            <a:r>
              <a:rPr kumimoji="1" lang="ru-RU" sz="1600" b="1" dirty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  </a:t>
            </a:r>
            <a:r>
              <a:rPr kumimoji="1" lang="ru-RU" sz="1600" b="1" dirty="0" err="1">
                <a:latin typeface="Courier New" pitchFamily="49" charset="0"/>
              </a:rPr>
              <a:t>public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void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paintComponent</a:t>
            </a:r>
            <a:r>
              <a:rPr kumimoji="1" lang="ru-RU" sz="1600" b="1" dirty="0">
                <a:latin typeface="Courier New" pitchFamily="49" charset="0"/>
              </a:rPr>
              <a:t>(</a:t>
            </a:r>
            <a:r>
              <a:rPr kumimoji="1" lang="ru-RU" sz="1600" b="1" dirty="0" err="1">
                <a:latin typeface="Courier New" pitchFamily="49" charset="0"/>
              </a:rPr>
              <a:t>Graphics</a:t>
            </a:r>
            <a:r>
              <a:rPr kumimoji="1" lang="ru-RU" sz="1600" b="1" dirty="0">
                <a:latin typeface="Courier New" pitchFamily="49" charset="0"/>
              </a:rPr>
              <a:t> g) {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    </a:t>
            </a:r>
            <a:r>
              <a:rPr kumimoji="1" lang="ru-RU" sz="1600" b="1" dirty="0" err="1">
                <a:latin typeface="Courier New" pitchFamily="49" charset="0"/>
              </a:rPr>
              <a:t>super.paintComponent</a:t>
            </a:r>
            <a:r>
              <a:rPr kumimoji="1" lang="ru-RU" sz="1600" b="1" dirty="0">
                <a:latin typeface="Courier New" pitchFamily="49" charset="0"/>
              </a:rPr>
              <a:t>(g);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    </a:t>
            </a:r>
            <a:r>
              <a:rPr kumimoji="1" lang="ru-RU" sz="1600" b="1" dirty="0" err="1">
                <a:latin typeface="Courier New" pitchFamily="49" charset="0"/>
              </a:rPr>
              <a:t>g.drawString</a:t>
            </a:r>
            <a:r>
              <a:rPr kumimoji="1" lang="ru-RU" sz="1600" b="1" dirty="0">
                <a:latin typeface="Courier New" pitchFamily="49" charset="0"/>
              </a:rPr>
              <a:t>("</a:t>
            </a:r>
            <a:r>
              <a:rPr kumimoji="1" lang="ru-RU" sz="1600" b="1" dirty="0" err="1">
                <a:latin typeface="Courier New" pitchFamily="49" charset="0"/>
              </a:rPr>
              <a:t>Not</a:t>
            </a:r>
            <a:r>
              <a:rPr kumimoji="1" lang="ru-RU" sz="1600" b="1" dirty="0">
                <a:latin typeface="Courier New" pitchFamily="49" charset="0"/>
              </a:rPr>
              <a:t> a </a:t>
            </a:r>
            <a:r>
              <a:rPr kumimoji="1" lang="ru-RU" sz="1600" b="1" dirty="0" err="1">
                <a:latin typeface="Courier New" pitchFamily="49" charset="0"/>
              </a:rPr>
              <a:t>Hello</a:t>
            </a:r>
            <a:r>
              <a:rPr kumimoji="1" lang="ru-RU" sz="1600" b="1" dirty="0">
                <a:latin typeface="Courier New" pitchFamily="49" charset="0"/>
              </a:rPr>
              <a:t>, </a:t>
            </a:r>
            <a:r>
              <a:rPr kumimoji="1" lang="ru-RU" sz="1600" b="1" dirty="0" err="1">
                <a:latin typeface="Courier New" pitchFamily="49" charset="0"/>
              </a:rPr>
              <a:t>World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program</a:t>
            </a:r>
            <a:r>
              <a:rPr kumimoji="1" lang="ru-RU" sz="1600" b="1" dirty="0" smtClean="0">
                <a:latin typeface="Courier New" pitchFamily="49" charset="0"/>
              </a:rPr>
              <a:t>", MESSAGE_X</a:t>
            </a:r>
            <a:r>
              <a:rPr kumimoji="1" lang="ru-RU" sz="1600" b="1" dirty="0">
                <a:latin typeface="Courier New" pitchFamily="49" charset="0"/>
              </a:rPr>
              <a:t>, MESSAGE_Y);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  }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  </a:t>
            </a:r>
            <a:r>
              <a:rPr kumimoji="1" lang="ru-RU" sz="1600" b="1" dirty="0" err="1">
                <a:latin typeface="Courier New" pitchFamily="49" charset="0"/>
              </a:rPr>
              <a:t>public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static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final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int</a:t>
            </a:r>
            <a:r>
              <a:rPr kumimoji="1" lang="ru-RU" sz="1600" b="1" dirty="0">
                <a:latin typeface="Courier New" pitchFamily="49" charset="0"/>
              </a:rPr>
              <a:t> MESSAGE_X = 75;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  </a:t>
            </a:r>
            <a:r>
              <a:rPr kumimoji="1" lang="ru-RU" sz="1600" b="1" dirty="0" err="1">
                <a:latin typeface="Courier New" pitchFamily="49" charset="0"/>
              </a:rPr>
              <a:t>public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static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final</a:t>
            </a:r>
            <a:r>
              <a:rPr kumimoji="1" lang="ru-RU" sz="1600" b="1" dirty="0">
                <a:latin typeface="Courier New" pitchFamily="49" charset="0"/>
              </a:rPr>
              <a:t> </a:t>
            </a:r>
            <a:r>
              <a:rPr kumimoji="1" lang="ru-RU" sz="1600" b="1" dirty="0" err="1">
                <a:latin typeface="Courier New" pitchFamily="49" charset="0"/>
              </a:rPr>
              <a:t>int</a:t>
            </a:r>
            <a:r>
              <a:rPr kumimoji="1" lang="ru-RU" sz="1600" b="1" dirty="0">
                <a:latin typeface="Courier New" pitchFamily="49" charset="0"/>
              </a:rPr>
              <a:t> MESSAGE_Y = 100;</a:t>
            </a:r>
          </a:p>
          <a:p>
            <a:pPr eaLnBrk="1" hangingPunct="1"/>
            <a:r>
              <a:rPr kumimoji="1" lang="ru-RU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err="1" smtClean="0"/>
              <a:t>Отрисовка</a:t>
            </a:r>
            <a:r>
              <a:rPr lang="ru-RU" dirty="0" smtClean="0"/>
              <a:t> компонентов</a:t>
            </a:r>
          </a:p>
        </p:txBody>
      </p:sp>
      <p:sp>
        <p:nvSpPr>
          <p:cNvPr id="103936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636713"/>
            <a:ext cx="8780462" cy="236836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5000"/>
              </a:lnSpc>
            </a:pPr>
            <a:r>
              <a:rPr lang="ru-RU" sz="2000" dirty="0" err="1" smtClean="0"/>
              <a:t>Отрисовка</a:t>
            </a:r>
            <a:r>
              <a:rPr lang="ru-RU" sz="2000" dirty="0" smtClean="0"/>
              <a:t> производится в методе </a:t>
            </a:r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</a:rPr>
              <a:t>paintComponent</a:t>
            </a:r>
            <a:r>
              <a:rPr lang="en-US" sz="20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95000"/>
              </a:lnSpc>
              <a:spcBef>
                <a:spcPts val="1500"/>
              </a:spcBef>
            </a:pPr>
            <a:r>
              <a:rPr lang="ru-RU" sz="2000" dirty="0" smtClean="0"/>
              <a:t>Запрос на перерисовку</a:t>
            </a:r>
            <a:endParaRPr lang="ru-RU" sz="20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5000"/>
              </a:lnSpc>
            </a:pP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public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void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repaint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</a:p>
          <a:p>
            <a:pPr lvl="1" eaLnBrk="1" hangingPunct="1">
              <a:lnSpc>
                <a:spcPct val="95000"/>
              </a:lnSpc>
            </a:pP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public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void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repaint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long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tm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)</a:t>
            </a:r>
          </a:p>
          <a:p>
            <a:pPr lvl="1" eaLnBrk="1" hangingPunct="1">
              <a:lnSpc>
                <a:spcPct val="95000"/>
              </a:lnSpc>
            </a:pP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public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void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repaint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x,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y,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width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height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)</a:t>
            </a:r>
          </a:p>
          <a:p>
            <a:pPr lvl="1" eaLnBrk="1" hangingPunct="1">
              <a:lnSpc>
                <a:spcPct val="95000"/>
              </a:lnSpc>
            </a:pP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public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void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repaint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long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tm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x,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y,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          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      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width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height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)</a:t>
            </a:r>
            <a:endParaRPr lang="en-US" sz="2400" b="1" dirty="0" smtClean="0">
              <a:solidFill>
                <a:schemeClr val="accent1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ts val="700"/>
              </a:spcBef>
            </a:pPr>
            <a:r>
              <a:rPr lang="ru-RU" dirty="0" smtClean="0"/>
              <a:t>Работа с графикой</a:t>
            </a:r>
          </a:p>
        </p:txBody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java.awt.Graphics</a:t>
            </a:r>
            <a:endParaRPr lang="ru-RU" sz="2400" dirty="0" smtClean="0"/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ru-RU" sz="1800" dirty="0" smtClean="0"/>
              <a:t>Базовый класс, предназначенный для рисования в контекстах компонентов, в изображениях в памяти и т.д.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ru-RU" sz="1800" dirty="0" smtClean="0"/>
              <a:t>Предлагает простые средства рисования:</a:t>
            </a:r>
            <a:br>
              <a:rPr lang="ru-RU" sz="1800" dirty="0" smtClean="0"/>
            </a:b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void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drawArc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x,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y,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width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height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</a:t>
            </a:r>
            <a:b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   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startAngle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arcAngle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)</a:t>
            </a:r>
            <a:b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void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drawString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String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str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x, 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1800" b="1" dirty="0" smtClean="0">
                <a:solidFill>
                  <a:schemeClr val="accent1"/>
                </a:solidFill>
                <a:latin typeface="Courier New" pitchFamily="49" charset="0"/>
              </a:rPr>
              <a:t> y) 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1800" dirty="0" smtClean="0"/>
              <a:t>и т.д.</a:t>
            </a:r>
            <a:endParaRPr lang="en-US" sz="1800" dirty="0" smtClean="0"/>
          </a:p>
          <a:p>
            <a:pPr eaLnBrk="1" hangingPunct="1">
              <a:lnSpc>
                <a:spcPct val="90000"/>
              </a:lnSpc>
              <a:spcBef>
                <a:spcPts val="2100"/>
              </a:spcBef>
            </a:pP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java.awt.Graphics2D</a:t>
            </a:r>
            <a:endParaRPr lang="ru-RU" sz="24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ru-RU" sz="1800" dirty="0" smtClean="0"/>
              <a:t>Класс-наследник класса 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java.awt.Graphics</a:t>
            </a:r>
            <a:r>
              <a:rPr lang="en-US" sz="1800" dirty="0" smtClean="0"/>
              <a:t>, </a:t>
            </a:r>
            <a:r>
              <a:rPr lang="ru-RU" sz="1800" dirty="0" smtClean="0"/>
              <a:t>обеспечивающий большую функциональность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ru-RU" sz="1800" dirty="0" smtClean="0"/>
              <a:t>работа с </a:t>
            </a:r>
            <a:r>
              <a:rPr lang="en-US" sz="1800" dirty="0" smtClean="0"/>
              <a:t>2D-</a:t>
            </a:r>
            <a:r>
              <a:rPr lang="ru-RU" sz="1800" dirty="0" smtClean="0"/>
              <a:t>сценой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java.awt.geom.*</a:t>
            </a:r>
            <a:r>
              <a:rPr lang="ru-RU" sz="1800" dirty="0" smtClean="0">
                <a:solidFill>
                  <a:schemeClr val="accent1"/>
                </a:solidFill>
              </a:rPr>
              <a:t/>
            </a:r>
            <a:br>
              <a:rPr lang="ru-RU" sz="1800" dirty="0" smtClean="0">
                <a:solidFill>
                  <a:schemeClr val="accent1"/>
                </a:solidFill>
              </a:rPr>
            </a:br>
            <a:r>
              <a:rPr lang="ru-RU" sz="1800" dirty="0" smtClean="0"/>
              <a:t>Содержит набор классов работы с графическими примитивами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28618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4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25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Работа с цветом</a:t>
            </a:r>
          </a:p>
        </p:txBody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ru-RU" sz="2800" dirty="0" smtClean="0"/>
              <a:t>Класс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java.awt.Color</a:t>
            </a:r>
            <a:endParaRPr lang="ru-RU" sz="2800" dirty="0" smtClean="0"/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ru-RU" sz="2800" dirty="0" smtClean="0"/>
              <a:t>Константы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Color.BLUE</a:t>
            </a:r>
            <a:r>
              <a:rPr lang="en-US" sz="2800" dirty="0" smtClean="0"/>
              <a:t>,</a:t>
            </a:r>
            <a:r>
              <a:rPr lang="en-US" sz="2800" b="1" dirty="0" smtClean="0">
                <a:solidFill>
                  <a:srgbClr val="FFFFCC"/>
                </a:solidFill>
                <a:latin typeface="Courier New" pitchFamily="49" charset="0"/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Color.RED</a:t>
            </a:r>
            <a:r>
              <a:rPr lang="en-US" sz="2800" dirty="0"/>
              <a:t>,</a:t>
            </a:r>
            <a:r>
              <a:rPr lang="ru-RU" sz="2800" dirty="0"/>
              <a:t> …</a:t>
            </a:r>
            <a:endParaRPr lang="en-US" sz="28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ru-RU" sz="2800" dirty="0" smtClean="0"/>
              <a:t>Покомпонентные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конструкторы</a:t>
            </a:r>
            <a:br>
              <a:rPr lang="ru-RU" sz="2800" dirty="0" smtClean="0"/>
            </a:b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Color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float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 r, 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		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float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 g, 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		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float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 b,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		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float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 a)</a:t>
            </a:r>
            <a:b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Color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ColorSpace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cspace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,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     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f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loat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[] 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components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,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     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float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alpha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) </a:t>
            </a: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ru-RU" sz="2800" dirty="0" smtClean="0"/>
              <a:t>Методы получения параметров  цвета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getRed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r>
              <a:rPr lang="en-US" sz="2800" dirty="0" smtClean="0"/>
              <a:t>,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getTransparency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r>
              <a:rPr lang="en-US" sz="2800" dirty="0" smtClean="0"/>
              <a:t>,</a:t>
            </a:r>
            <a:r>
              <a:rPr lang="ru-RU" sz="2800" dirty="0" smtClean="0"/>
              <a:t> …</a:t>
            </a:r>
            <a:endParaRPr lang="ru-RU" sz="2800" b="1" dirty="0" smtClean="0">
              <a:solidFill>
                <a:schemeClr val="accent1"/>
              </a:solidFill>
              <a:latin typeface="Courier New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0" y="2780910"/>
            <a:ext cx="5293933" cy="15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Работа со шрифтами</a:t>
            </a:r>
          </a:p>
        </p:txBody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/>
            <a:r>
              <a:rPr lang="ru-RU" sz="2800" dirty="0" smtClean="0"/>
              <a:t>Класс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java.awt.Font</a:t>
            </a:r>
            <a:r>
              <a:rPr lang="ru-RU" sz="2800" dirty="0" smtClean="0">
                <a:solidFill>
                  <a:schemeClr val="accent1"/>
                </a:solidFill>
              </a:rPr>
              <a:t> 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lvl="1" eaLnBrk="1" hangingPunct="1"/>
            <a:r>
              <a:rPr lang="ru-RU" sz="2400" dirty="0" smtClean="0"/>
              <a:t>Константы</a:t>
            </a:r>
          </a:p>
          <a:p>
            <a:pPr lvl="1" eaLnBrk="1" hangingPunct="1"/>
            <a:r>
              <a:rPr lang="ru-RU" sz="2400" dirty="0" smtClean="0"/>
              <a:t>Конструкторы</a:t>
            </a:r>
            <a:br>
              <a:rPr lang="ru-RU" sz="2400" dirty="0" smtClean="0"/>
            </a:b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Font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String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name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style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, 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int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 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size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)</a:t>
            </a:r>
          </a:p>
          <a:p>
            <a:pPr lvl="1" eaLnBrk="1" hangingPunct="1"/>
            <a:r>
              <a:rPr lang="ru-RU" sz="2400" dirty="0" smtClean="0"/>
              <a:t>Методы модификации и получения параметров шрифта</a:t>
            </a:r>
          </a:p>
          <a:p>
            <a:pPr lvl="1" eaLnBrk="1" hangingPunct="1"/>
            <a:endParaRPr lang="ru-RU" sz="2400" b="1" dirty="0" smtClean="0">
              <a:solidFill>
                <a:srgbClr val="FFFFCC"/>
              </a:solidFill>
              <a:latin typeface="Courier New" pitchFamily="49" charset="0"/>
            </a:endParaRPr>
          </a:p>
          <a:p>
            <a:pPr eaLnBrk="1" hangingPunct="1"/>
            <a:r>
              <a:rPr lang="ru-RU" sz="2800" dirty="0" smtClean="0"/>
              <a:t>Класс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java.awt.FontMetrics</a:t>
            </a:r>
            <a:r>
              <a:rPr lang="ru-RU" sz="2800" dirty="0" smtClean="0">
                <a:solidFill>
                  <a:schemeClr val="accent1"/>
                </a:solidFill>
              </a:rPr>
              <a:t> 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lvl="1" eaLnBrk="1" hangingPunct="1"/>
            <a:r>
              <a:rPr lang="ru-RU" sz="2400" dirty="0" smtClean="0"/>
              <a:t>Содержит методы определения геометрических характеристик  шрифтов</a:t>
            </a:r>
          </a:p>
        </p:txBody>
      </p:sp>
    </p:spTree>
    <p:extLst>
      <p:ext uri="{BB962C8B-B14F-4D97-AF65-F5344CB8AC3E}">
        <p14:creationId xmlns:p14="http://schemas.microsoft.com/office/powerpoint/2010/main" val="35512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Двойная буферизация</a:t>
            </a:r>
          </a:p>
        </p:txBody>
      </p:sp>
      <p:sp>
        <p:nvSpPr>
          <p:cNvPr id="104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70000"/>
              </a:spcBef>
            </a:pPr>
            <a:r>
              <a:rPr lang="ru-RU" sz="2600" smtClean="0"/>
              <a:t>В целях экономии времени на перерисовку логично запоминать однажды нарисованный статичный объект как рисунок в памяти</a:t>
            </a:r>
          </a:p>
          <a:p>
            <a:pPr eaLnBrk="1" hangingPunct="1">
              <a:lnSpc>
                <a:spcPct val="80000"/>
              </a:lnSpc>
              <a:spcBef>
                <a:spcPct val="70000"/>
              </a:spcBef>
            </a:pPr>
            <a:r>
              <a:rPr lang="ru-RU" sz="2600" smtClean="0"/>
              <a:t>При использовании </a:t>
            </a:r>
            <a:r>
              <a:rPr lang="en-US" sz="2600" smtClean="0"/>
              <a:t>Swing </a:t>
            </a:r>
            <a:r>
              <a:rPr lang="ru-RU" sz="2600" smtClean="0"/>
              <a:t>для этого не надо предпринимать дополнительных действий по выделению памяти и.д.</a:t>
            </a:r>
          </a:p>
          <a:p>
            <a:pPr eaLnBrk="1" hangingPunct="1">
              <a:lnSpc>
                <a:spcPct val="80000"/>
              </a:lnSpc>
              <a:spcBef>
                <a:spcPct val="70000"/>
              </a:spcBef>
            </a:pPr>
            <a:r>
              <a:rPr lang="ru-RU" sz="2600" smtClean="0"/>
              <a:t>Используется т.н. механизм «двойной буферизации», реализующий сохранение информации на уровне механизмов отрисовки</a:t>
            </a:r>
          </a:p>
          <a:p>
            <a:pPr eaLnBrk="1" hangingPunct="1">
              <a:lnSpc>
                <a:spcPct val="80000"/>
              </a:lnSpc>
              <a:spcBef>
                <a:spcPct val="70000"/>
              </a:spcBef>
            </a:pPr>
            <a:r>
              <a:rPr lang="ru-RU" sz="2600" smtClean="0"/>
              <a:t>Для одного участка «видимой области» приложения используется не более одного изображения-буфера</a:t>
            </a:r>
            <a:endParaRPr lang="ru-RU" sz="2400" smtClean="0"/>
          </a:p>
        </p:txBody>
      </p:sp>
    </p:spTree>
    <p:extLst>
      <p:ext uri="{BB962C8B-B14F-4D97-AF65-F5344CB8AC3E}">
        <p14:creationId xmlns:p14="http://schemas.microsoft.com/office/powerpoint/2010/main" val="23684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Двойная буферизация</a:t>
            </a:r>
          </a:p>
        </p:txBody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dirty="0" smtClean="0"/>
              <a:t>Методы класса </a:t>
            </a: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JComponent</a:t>
            </a:r>
            <a:endParaRPr lang="ru-RU" sz="28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4" eaLnBrk="1" hangingPunct="1">
              <a:lnSpc>
                <a:spcPct val="90000"/>
              </a:lnSpc>
            </a:pPr>
            <a:endParaRPr lang="en-US" sz="18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setDoubleBuffered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boolean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aFlag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)</a:t>
            </a:r>
            <a:r>
              <a:rPr lang="en-US" sz="2800" b="1" dirty="0" smtClean="0">
                <a:solidFill>
                  <a:srgbClr val="FFFFCC"/>
                </a:solidFill>
                <a:latin typeface="Courier New" pitchFamily="49" charset="0"/>
              </a:rPr>
              <a:t/>
            </a:r>
            <a:br>
              <a:rPr lang="en-US" sz="2800" b="1" dirty="0" smtClean="0">
                <a:solidFill>
                  <a:srgbClr val="FFFFCC"/>
                </a:solidFill>
                <a:latin typeface="Courier New" pitchFamily="49" charset="0"/>
              </a:rPr>
            </a:br>
            <a:r>
              <a:rPr lang="ru-RU" dirty="0" smtClean="0"/>
              <a:t>Устанавливает,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буферизует ли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объект свой вывод</a:t>
            </a:r>
            <a:endParaRPr lang="en-US" dirty="0" smtClean="0"/>
          </a:p>
          <a:p>
            <a:pPr lvl="4" eaLnBrk="1" hangingPunct="1">
              <a:lnSpc>
                <a:spcPct val="90000"/>
              </a:lnSpc>
            </a:pPr>
            <a:endParaRPr lang="ru-RU" dirty="0" smtClean="0"/>
          </a:p>
          <a:p>
            <a:pPr eaLnBrk="1" hangingPunct="1">
              <a:lnSpc>
                <a:spcPct val="90000"/>
              </a:lnSpc>
            </a:pP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boolean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2800" b="1" dirty="0" err="1" smtClean="0">
                <a:solidFill>
                  <a:schemeClr val="accent1"/>
                </a:solidFill>
                <a:latin typeface="Courier New" pitchFamily="49" charset="0"/>
              </a:rPr>
              <a:t>isDoubleBuffered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b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dirty="0" smtClean="0"/>
              <a:t>Возвращает булевское значение, показывающее, используется ли двойная буферизация, или нет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06" y="2952227"/>
            <a:ext cx="4631797" cy="14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28662" y="38377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Обзор простых </a:t>
            </a:r>
            <a:r>
              <a:rPr lang="en-US" sz="2400" b="1" dirty="0" smtClean="0"/>
              <a:t>Swing-</a:t>
            </a:r>
            <a:r>
              <a:rPr lang="ru-RU" sz="2400" b="1" dirty="0" err="1" smtClean="0"/>
              <a:t>виджетов</a:t>
            </a:r>
            <a:endParaRPr lang="ru-RU" sz="2400" b="1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928662" y="500042"/>
            <a:ext cx="821537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JLabel</a:t>
            </a:r>
            <a:r>
              <a:rPr lang="en-US" dirty="0" smtClean="0"/>
              <a:t> </a:t>
            </a:r>
            <a:r>
              <a:rPr lang="ru-RU" dirty="0" smtClean="0"/>
              <a:t>– метка </a:t>
            </a:r>
          </a:p>
          <a:p>
            <a:endParaRPr lang="ru-RU" sz="800" dirty="0" smtClean="0"/>
          </a:p>
          <a:p>
            <a:r>
              <a:rPr lang="en-US" b="1" dirty="0" err="1" smtClean="0"/>
              <a:t>JButton</a:t>
            </a:r>
            <a:r>
              <a:rPr lang="ru-RU" dirty="0" smtClean="0"/>
              <a:t> – кнопка </a:t>
            </a:r>
          </a:p>
          <a:p>
            <a:endParaRPr lang="ru-RU" sz="800" dirty="0" smtClean="0"/>
          </a:p>
          <a:p>
            <a:r>
              <a:rPr lang="en-US" b="1" dirty="0" err="1" smtClean="0"/>
              <a:t>JTextField</a:t>
            </a:r>
            <a:r>
              <a:rPr lang="ru-RU" dirty="0" smtClean="0"/>
              <a:t> –  текстовое поле</a:t>
            </a:r>
          </a:p>
          <a:p>
            <a:endParaRPr lang="ru-RU" sz="800" dirty="0" smtClean="0"/>
          </a:p>
          <a:p>
            <a:r>
              <a:rPr lang="en-US" b="1" dirty="0" err="1" smtClean="0"/>
              <a:t>JFrame</a:t>
            </a:r>
            <a:r>
              <a:rPr lang="ru-RU" dirty="0" smtClean="0"/>
              <a:t> –  </a:t>
            </a:r>
            <a:r>
              <a:rPr lang="ru-RU" dirty="0" err="1" smtClean="0"/>
              <a:t>фрэйм</a:t>
            </a:r>
            <a:r>
              <a:rPr lang="ru-RU" dirty="0" smtClean="0"/>
              <a:t> или контейнер верхнего уровня</a:t>
            </a:r>
          </a:p>
          <a:p>
            <a:endParaRPr lang="ru-RU" sz="1000" dirty="0" smtClean="0"/>
          </a:p>
          <a:p>
            <a:r>
              <a:rPr lang="en-US" b="1" dirty="0" err="1" smtClean="0"/>
              <a:t>JComboBox</a:t>
            </a:r>
            <a:r>
              <a:rPr lang="ru-RU" dirty="0" smtClean="0"/>
              <a:t> – ниспадающий список </a:t>
            </a:r>
          </a:p>
          <a:p>
            <a:endParaRPr lang="ru-RU" sz="1100" dirty="0" smtClean="0"/>
          </a:p>
          <a:p>
            <a:r>
              <a:rPr lang="en-US" b="1" dirty="0" err="1" smtClean="0"/>
              <a:t>JCheckBox</a:t>
            </a:r>
            <a:r>
              <a:rPr lang="en-US" b="1" dirty="0" smtClean="0"/>
              <a:t>/</a:t>
            </a:r>
            <a:r>
              <a:rPr lang="en-US" b="1" dirty="0" err="1" smtClean="0"/>
              <a:t>JRadioButton</a:t>
            </a:r>
            <a:r>
              <a:rPr lang="ru-RU" dirty="0" smtClean="0"/>
              <a:t> – варианты  для выбора</a:t>
            </a:r>
          </a:p>
          <a:p>
            <a:endParaRPr lang="ru-RU" sz="1400" dirty="0" smtClean="0"/>
          </a:p>
          <a:p>
            <a:r>
              <a:rPr lang="en-US" b="1" dirty="0" err="1" smtClean="0"/>
              <a:t>JMenu</a:t>
            </a:r>
            <a:r>
              <a:rPr lang="en-US" b="1" dirty="0" smtClean="0"/>
              <a:t>/</a:t>
            </a:r>
            <a:r>
              <a:rPr lang="en-US" b="1" dirty="0" err="1" smtClean="0"/>
              <a:t>JMenuItem</a:t>
            </a:r>
            <a:r>
              <a:rPr lang="en-US" b="1" dirty="0" smtClean="0"/>
              <a:t>/</a:t>
            </a:r>
            <a:r>
              <a:rPr lang="en-US" b="1" dirty="0" err="1" smtClean="0"/>
              <a:t>JMenuBar</a:t>
            </a:r>
            <a:r>
              <a:rPr lang="ru-RU" dirty="0" smtClean="0"/>
              <a:t> – системы меню </a:t>
            </a:r>
          </a:p>
          <a:p>
            <a:r>
              <a:rPr lang="ru-RU" sz="1400" dirty="0" smtClean="0"/>
              <a:t> </a:t>
            </a:r>
          </a:p>
          <a:p>
            <a:r>
              <a:rPr lang="en-US" b="1" dirty="0" err="1" smtClean="0"/>
              <a:t>JTextArea</a:t>
            </a:r>
            <a:r>
              <a:rPr lang="ru-RU" dirty="0" smtClean="0"/>
              <a:t> – несколько строк   </a:t>
            </a:r>
          </a:p>
          <a:p>
            <a:endParaRPr lang="ru-RU" dirty="0" smtClean="0"/>
          </a:p>
          <a:p>
            <a:r>
              <a:rPr lang="en-US" b="1" dirty="0" err="1" smtClean="0"/>
              <a:t>JList</a:t>
            </a:r>
            <a:r>
              <a:rPr lang="ru-RU" dirty="0" smtClean="0"/>
              <a:t> – варианты</a:t>
            </a:r>
          </a:p>
          <a:p>
            <a:r>
              <a:rPr lang="ru-RU" dirty="0" smtClean="0"/>
              <a:t>             для выбора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en-US" b="1" dirty="0" err="1" smtClean="0"/>
              <a:t>JTable</a:t>
            </a:r>
            <a:r>
              <a:rPr lang="ru-RU" dirty="0" smtClean="0"/>
              <a:t> – электронная таблица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9" y="571479"/>
            <a:ext cx="1214446" cy="28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928670"/>
            <a:ext cx="91440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20" y="1231431"/>
            <a:ext cx="1571636" cy="41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1000108"/>
            <a:ext cx="1857388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76" y="2000240"/>
            <a:ext cx="16764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57884" y="2500306"/>
            <a:ext cx="14573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29520" y="2500306"/>
            <a:ext cx="147637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Группа 18"/>
          <p:cNvGrpSpPr/>
          <p:nvPr/>
        </p:nvGrpSpPr>
        <p:grpSpPr>
          <a:xfrm>
            <a:off x="6357950" y="3000372"/>
            <a:ext cx="2571768" cy="1169551"/>
            <a:chOff x="5715008" y="3643314"/>
            <a:chExt cx="2571768" cy="1169551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61631" y="3714752"/>
              <a:ext cx="1810765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Прямоугольник 15"/>
            <p:cNvSpPr/>
            <p:nvPr/>
          </p:nvSpPr>
          <p:spPr>
            <a:xfrm>
              <a:off x="5715008" y="3643314"/>
              <a:ext cx="2571768" cy="1169551"/>
            </a:xfrm>
            <a:prstGeom prst="rect">
              <a:avLst/>
            </a:prstGeom>
            <a:ln>
              <a:solidFill>
                <a:schemeClr val="accent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r>
                <a:rPr lang="ru-RU" sz="1000" b="1" dirty="0" smtClean="0">
                  <a:solidFill>
                    <a:prstClr val="black"/>
                  </a:solidFill>
                </a:rPr>
                <a:t>		</a:t>
              </a:r>
              <a:r>
                <a:rPr lang="en-US" sz="1000" b="1" dirty="0" err="1" smtClean="0">
                  <a:solidFill>
                    <a:prstClr val="black"/>
                  </a:solidFill>
                </a:rPr>
                <a:t>JMenuBar</a:t>
              </a:r>
              <a:endParaRPr lang="ru-RU" sz="1000" b="1" dirty="0" smtClean="0">
                <a:solidFill>
                  <a:prstClr val="black"/>
                </a:solidFill>
              </a:endParaRPr>
            </a:p>
            <a:p>
              <a:endParaRPr lang="ru-RU" sz="1000" b="1" dirty="0" smtClean="0">
                <a:solidFill>
                  <a:prstClr val="black"/>
                </a:solidFill>
              </a:endParaRPr>
            </a:p>
            <a:p>
              <a:endParaRPr lang="ru-RU" sz="1000" b="1" dirty="0" smtClean="0">
                <a:solidFill>
                  <a:prstClr val="black"/>
                </a:solidFill>
              </a:endParaRPr>
            </a:p>
            <a:p>
              <a:endParaRPr lang="ru-RU" sz="1000" b="1" dirty="0" smtClean="0">
                <a:solidFill>
                  <a:prstClr val="black"/>
                </a:solidFill>
              </a:endParaRPr>
            </a:p>
            <a:p>
              <a:endParaRPr lang="ru-RU" sz="1000" b="1" dirty="0" smtClean="0">
                <a:solidFill>
                  <a:prstClr val="black"/>
                </a:solidFill>
              </a:endParaRPr>
            </a:p>
            <a:p>
              <a:endParaRPr lang="ru-RU" sz="1000" b="1" dirty="0" smtClean="0">
                <a:solidFill>
                  <a:prstClr val="black"/>
                </a:solidFill>
              </a:endParaRPr>
            </a:p>
            <a:p>
              <a:endParaRPr lang="ru-RU" sz="1000" b="1" dirty="0"/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0" y="3429000"/>
            <a:ext cx="171451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67229" y="4530234"/>
            <a:ext cx="2790853" cy="147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28926" y="4000504"/>
            <a:ext cx="157163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Pluggable Look And Feel</a:t>
            </a:r>
            <a:endParaRPr lang="ru-RU" dirty="0" smtClean="0"/>
          </a:p>
        </p:txBody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2000" dirty="0" smtClean="0"/>
              <a:t>Программе можно придать различный вид, изменив «стиль» </a:t>
            </a:r>
            <a:r>
              <a:rPr lang="ru-RU" sz="2000" dirty="0" err="1" smtClean="0"/>
              <a:t>отрисовки</a:t>
            </a:r>
            <a:r>
              <a:rPr lang="ru-RU" sz="2000" dirty="0" smtClean="0"/>
              <a:t> компонентов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 smtClean="0"/>
              <a:t>Внешний вид программы может изменяться во время исполнения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dirty="0" smtClean="0"/>
              <a:t>Перерисовка должна вызываться принудительно</a:t>
            </a:r>
            <a:endParaRPr lang="ru-RU" sz="1600" dirty="0" smtClean="0"/>
          </a:p>
          <a:p>
            <a:pPr eaLnBrk="1" hangingPunct="1">
              <a:lnSpc>
                <a:spcPct val="80000"/>
              </a:lnSpc>
            </a:pPr>
            <a:r>
              <a:rPr lang="ru-RU" sz="2000" dirty="0" smtClean="0"/>
              <a:t>Есть разработанные «стили» для базовых платформ</a:t>
            </a: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ru-RU" sz="2000" dirty="0" smtClean="0"/>
              <a:t>Существ</a:t>
            </a:r>
            <a:r>
              <a:rPr lang="ru-RU" sz="2000" dirty="0"/>
              <a:t>у</a:t>
            </a:r>
            <a:r>
              <a:rPr lang="ru-RU" sz="2000" dirty="0" smtClean="0"/>
              <a:t>ет возможность создания собственных «стилей»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9388" y="3429000"/>
            <a:ext cx="8785225" cy="2679837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String s;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switch (value) {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case 0: s = </a:t>
            </a:r>
            <a:r>
              <a:rPr kumimoji="1" lang="ru-RU" sz="1400" b="1" dirty="0">
                <a:latin typeface="Courier New" pitchFamily="49" charset="0"/>
              </a:rPr>
              <a:t>"</a:t>
            </a:r>
            <a:r>
              <a:rPr kumimoji="1" lang="ru-RU" sz="1400" b="1" dirty="0" err="1">
                <a:latin typeface="Courier New" pitchFamily="49" charset="0"/>
              </a:rPr>
              <a:t>javax.swing.plaf.metal.MetalLookAndFeel</a:t>
            </a:r>
            <a:r>
              <a:rPr kumimoji="1" lang="en-US" sz="1400" b="1" dirty="0">
                <a:latin typeface="Courier New" pitchFamily="49" charset="0"/>
              </a:rPr>
              <a:t>";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        break;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case 1: s = </a:t>
            </a:r>
            <a:r>
              <a:rPr kumimoji="1" lang="ru-RU" sz="1400" b="1" dirty="0">
                <a:latin typeface="Courier New" pitchFamily="49" charset="0"/>
              </a:rPr>
              <a:t>"</a:t>
            </a:r>
            <a:r>
              <a:rPr kumimoji="1" lang="ru-RU" sz="1400" b="1" dirty="0" err="1">
                <a:latin typeface="Courier New" pitchFamily="49" charset="0"/>
              </a:rPr>
              <a:t>com.sun.java.swing.plaf.motif.MotifLookAndFeel</a:t>
            </a:r>
            <a:r>
              <a:rPr kumimoji="1" lang="en-US" sz="1400" b="1" dirty="0">
                <a:latin typeface="Courier New" pitchFamily="49" charset="0"/>
              </a:rPr>
              <a:t>";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        break;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case 2: s = </a:t>
            </a:r>
            <a:r>
              <a:rPr kumimoji="1" lang="ru-RU" sz="1400" b="1" dirty="0">
                <a:latin typeface="Courier New" pitchFamily="49" charset="0"/>
              </a:rPr>
              <a:t>"</a:t>
            </a:r>
            <a:r>
              <a:rPr kumimoji="1" lang="ru-RU" sz="1400" b="1" dirty="0" err="1">
                <a:latin typeface="Courier New" pitchFamily="49" charset="0"/>
              </a:rPr>
              <a:t>com.sun.java.swing.plaf.windows.WindowsLookAndFeel</a:t>
            </a:r>
            <a:r>
              <a:rPr kumimoji="1" lang="en-US" sz="1400" b="1" dirty="0">
                <a:latin typeface="Courier New" pitchFamily="49" charset="0"/>
              </a:rPr>
              <a:t>";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        break;</a:t>
            </a: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  default: s = </a:t>
            </a:r>
            <a:r>
              <a:rPr kumimoji="1" lang="ru-RU" sz="1400" b="1" dirty="0" err="1">
                <a:latin typeface="Courier New" pitchFamily="49" charset="0"/>
              </a:rPr>
              <a:t>UIManager.getSystemLookAndFeelClassName</a:t>
            </a:r>
            <a:r>
              <a:rPr kumimoji="1" lang="ru-RU" sz="1400" b="1" dirty="0">
                <a:latin typeface="Courier New" pitchFamily="49" charset="0"/>
              </a:rPr>
              <a:t>();</a:t>
            </a:r>
            <a:endParaRPr kumimoji="1" lang="en-US" sz="1400" b="1" dirty="0">
              <a:latin typeface="Courier New" pitchFamily="49" charset="0"/>
            </a:endParaRPr>
          </a:p>
          <a:p>
            <a:pPr eaLnBrk="1" hangingPunct="1"/>
            <a:r>
              <a:rPr kumimoji="1" lang="en-US" sz="1400" b="1" dirty="0">
                <a:latin typeface="Courier New" pitchFamily="49" charset="0"/>
              </a:rPr>
              <a:t>}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UIManager.setLookAndFeel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en-US" sz="1400" b="1" dirty="0">
                <a:latin typeface="Courier New" pitchFamily="49" charset="0"/>
              </a:rPr>
              <a:t>s);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SwingUtilities.updateComponentTreeUI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en-US" sz="1400" b="1" dirty="0" err="1">
                <a:latin typeface="Courier New" pitchFamily="49" charset="0"/>
              </a:rPr>
              <a:t>getContentPane</a:t>
            </a:r>
            <a:r>
              <a:rPr kumimoji="1" lang="en-US" sz="1400" b="1" dirty="0">
                <a:latin typeface="Courier New" pitchFamily="49" charset="0"/>
              </a:rPr>
              <a:t>()</a:t>
            </a:r>
            <a:r>
              <a:rPr kumimoji="1" lang="ru-RU" sz="1400" b="1" dirty="0">
                <a:latin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480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Windows</a:t>
            </a:r>
            <a:endParaRPr lang="ru-RU" smtClean="0"/>
          </a:p>
        </p:txBody>
      </p:sp>
      <p:pic>
        <p:nvPicPr>
          <p:cNvPr id="1027077" name="Picture 5" descr="window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375" y="1636713"/>
            <a:ext cx="5930900" cy="4479925"/>
          </a:xfrm>
          <a:noFill/>
        </p:spPr>
      </p:pic>
    </p:spTree>
    <p:extLst>
      <p:ext uri="{BB962C8B-B14F-4D97-AF65-F5344CB8AC3E}">
        <p14:creationId xmlns:p14="http://schemas.microsoft.com/office/powerpoint/2010/main" val="2084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Motif</a:t>
            </a:r>
            <a:endParaRPr lang="ru-RU" smtClean="0"/>
          </a:p>
        </p:txBody>
      </p:sp>
      <p:pic>
        <p:nvPicPr>
          <p:cNvPr id="12292" name="Picture 5" descr="mot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138" y="1636713"/>
            <a:ext cx="5921375" cy="4479925"/>
          </a:xfrm>
          <a:noFill/>
        </p:spPr>
      </p:pic>
    </p:spTree>
    <p:extLst>
      <p:ext uri="{BB962C8B-B14F-4D97-AF65-F5344CB8AC3E}">
        <p14:creationId xmlns:p14="http://schemas.microsoft.com/office/powerpoint/2010/main" val="25999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Java (Metal)</a:t>
            </a:r>
            <a:endParaRPr lang="ru-RU" smtClean="0"/>
          </a:p>
        </p:txBody>
      </p:sp>
      <p:pic>
        <p:nvPicPr>
          <p:cNvPr id="13316" name="Picture 5" descr="jav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500" y="1636713"/>
            <a:ext cx="5964238" cy="4479925"/>
          </a:xfrm>
          <a:noFill/>
        </p:spPr>
      </p:pic>
    </p:spTree>
    <p:extLst>
      <p:ext uri="{BB962C8B-B14F-4D97-AF65-F5344CB8AC3E}">
        <p14:creationId xmlns:p14="http://schemas.microsoft.com/office/powerpoint/2010/main" val="25487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Оконные приложения в </a:t>
            </a:r>
            <a:r>
              <a:rPr lang="en-US" dirty="0" smtClean="0"/>
              <a:t>Swing</a:t>
            </a:r>
            <a:endParaRPr lang="ru-RU" dirty="0" smtClean="0"/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ru-RU" dirty="0" smtClean="0"/>
              <a:t>Используется класс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javax.swing.JFrame</a:t>
            </a:r>
            <a:endParaRPr lang="ru-RU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/>
            <a:endParaRPr lang="ru-RU" dirty="0" smtClean="0">
              <a:solidFill>
                <a:schemeClr val="accent1"/>
              </a:solidFill>
            </a:endParaRPr>
          </a:p>
          <a:p>
            <a:pPr eaLnBrk="1" hangingPunct="1"/>
            <a:r>
              <a:rPr lang="ru-RU" dirty="0" smtClean="0"/>
              <a:t>Содержимое окна находится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на панели, ссылку на которую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можно получить вызовом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метода </a:t>
            </a: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getContentPane</a:t>
            </a:r>
            <a:r>
              <a:rPr lang="en-US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endParaRPr lang="ru-RU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/>
            <a:endParaRPr lang="ru-RU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/>
            <a:r>
              <a:rPr lang="ru-RU" dirty="0" smtClean="0"/>
              <a:t>Параметрами окна можно управлять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10" y="1628750"/>
            <a:ext cx="22860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8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оконного приложения</a:t>
            </a:r>
          </a:p>
        </p:txBody>
      </p:sp>
      <p:sp>
        <p:nvSpPr>
          <p:cNvPr id="1038339" name="Text Box 3"/>
          <p:cNvSpPr txBox="1">
            <a:spLocks noChangeArrowheads="1"/>
          </p:cNvSpPr>
          <p:nvPr/>
        </p:nvSpPr>
        <p:spPr bwMode="auto">
          <a:xfrm>
            <a:off x="179388" y="1557338"/>
            <a:ext cx="8785225" cy="4610100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java.awt</a:t>
            </a:r>
            <a:r>
              <a:rPr kumimoji="1" lang="ru-RU" sz="14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javax.swing</a:t>
            </a:r>
            <a:r>
              <a:rPr kumimoji="1" lang="ru-RU" sz="14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public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class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CenteredFrameTest</a:t>
            </a:r>
            <a:r>
              <a:rPr kumimoji="1" lang="ru-RU" sz="1400" b="1" dirty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</a:t>
            </a:r>
            <a:r>
              <a:rPr kumimoji="1" lang="ru-RU" sz="1400" b="1" dirty="0" err="1">
                <a:latin typeface="Courier New" pitchFamily="49" charset="0"/>
              </a:rPr>
              <a:t>public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static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void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main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String</a:t>
            </a:r>
            <a:r>
              <a:rPr kumimoji="1" lang="ru-RU" sz="1400" b="1" dirty="0">
                <a:latin typeface="Courier New" pitchFamily="49" charset="0"/>
              </a:rPr>
              <a:t>[] </a:t>
            </a:r>
            <a:r>
              <a:rPr kumimoji="1" lang="ru-RU" sz="1400" b="1" dirty="0" err="1">
                <a:latin typeface="Courier New" pitchFamily="49" charset="0"/>
              </a:rPr>
              <a:t>args</a:t>
            </a:r>
            <a:r>
              <a:rPr kumimoji="1" lang="ru-RU" sz="1400" b="1" dirty="0">
                <a:latin typeface="Courier New" pitchFamily="49" charset="0"/>
              </a:rPr>
              <a:t>)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CenteredFrame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frame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new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CenteredFrame</a:t>
            </a:r>
            <a:r>
              <a:rPr kumimoji="1" lang="ru-RU" sz="14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frame.setDefaultCloseOperation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JFrame.EXIT_ON_CLOSE</a:t>
            </a:r>
            <a:r>
              <a:rPr kumimoji="1" lang="ru-RU" sz="1400" b="1" dirty="0"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frame.s</a:t>
            </a:r>
            <a:r>
              <a:rPr kumimoji="1" lang="en-US" sz="1400" b="1" dirty="0" err="1">
                <a:latin typeface="Courier New" pitchFamily="49" charset="0"/>
              </a:rPr>
              <a:t>etVisible</a:t>
            </a:r>
            <a:r>
              <a:rPr kumimoji="1" lang="en-US" sz="1400" b="1" dirty="0">
                <a:latin typeface="Courier New" pitchFamily="49" charset="0"/>
              </a:rPr>
              <a:t>(true)</a:t>
            </a:r>
            <a:r>
              <a:rPr kumimoji="1" lang="ru-RU" sz="1400" b="1" dirty="0">
                <a:latin typeface="Courier New" pitchFamily="49" charset="0"/>
              </a:rPr>
              <a:t>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}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}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class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CenteredFrame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extends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JFrame</a:t>
            </a:r>
            <a:r>
              <a:rPr kumimoji="1" lang="ru-RU" sz="1400" b="1" dirty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</a:t>
            </a:r>
            <a:r>
              <a:rPr kumimoji="1" lang="ru-RU" sz="1400" b="1" dirty="0" err="1">
                <a:latin typeface="Courier New" pitchFamily="49" charset="0"/>
              </a:rPr>
              <a:t>public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CenteredFrame</a:t>
            </a:r>
            <a:r>
              <a:rPr kumimoji="1" lang="ru-RU" sz="1400" b="1" dirty="0">
                <a:latin typeface="Courier New" pitchFamily="49" charset="0"/>
              </a:rPr>
              <a:t>()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Toolkit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kit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Toolkit.getDefaultToolkit</a:t>
            </a:r>
            <a:r>
              <a:rPr kumimoji="1" lang="ru-RU" sz="14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Dimension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screenSize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kit.getScreenSize</a:t>
            </a:r>
            <a:r>
              <a:rPr kumimoji="1" lang="ru-RU" sz="14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int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screenHeight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screenSize.height</a:t>
            </a:r>
            <a:r>
              <a:rPr kumimoji="1" lang="ru-RU" sz="1400" b="1" dirty="0">
                <a:latin typeface="Courier New" pitchFamily="49" charset="0"/>
              </a:rPr>
              <a:t>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int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screenWidth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screenSize.width</a:t>
            </a:r>
            <a:r>
              <a:rPr kumimoji="1" lang="ru-RU" sz="1400" b="1" dirty="0">
                <a:latin typeface="Courier New" pitchFamily="49" charset="0"/>
              </a:rPr>
              <a:t>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setSize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screenWidth</a:t>
            </a:r>
            <a:r>
              <a:rPr kumimoji="1" lang="ru-RU" sz="1400" b="1" dirty="0">
                <a:latin typeface="Courier New" pitchFamily="49" charset="0"/>
              </a:rPr>
              <a:t> / 2, </a:t>
            </a:r>
            <a:r>
              <a:rPr kumimoji="1" lang="ru-RU" sz="1400" b="1" dirty="0" err="1">
                <a:latin typeface="Courier New" pitchFamily="49" charset="0"/>
              </a:rPr>
              <a:t>screenHeight</a:t>
            </a:r>
            <a:r>
              <a:rPr kumimoji="1" lang="ru-RU" sz="1400" b="1" dirty="0">
                <a:latin typeface="Courier New" pitchFamily="49" charset="0"/>
              </a:rPr>
              <a:t> / 2);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setLocation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screenWidth</a:t>
            </a:r>
            <a:r>
              <a:rPr kumimoji="1" lang="ru-RU" sz="1400" b="1" dirty="0">
                <a:latin typeface="Courier New" pitchFamily="49" charset="0"/>
              </a:rPr>
              <a:t> / 4, </a:t>
            </a:r>
            <a:r>
              <a:rPr kumimoji="1" lang="ru-RU" sz="1400" b="1" dirty="0" err="1">
                <a:latin typeface="Courier New" pitchFamily="49" charset="0"/>
              </a:rPr>
              <a:t>screenHeight</a:t>
            </a:r>
            <a:r>
              <a:rPr kumimoji="1" lang="ru-RU" sz="1400" b="1" dirty="0">
                <a:latin typeface="Courier New" pitchFamily="49" charset="0"/>
              </a:rPr>
              <a:t> / 4);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Image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img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kit.getImage</a:t>
            </a:r>
            <a:r>
              <a:rPr kumimoji="1" lang="ru-RU" sz="1400" b="1" dirty="0">
                <a:latin typeface="Courier New" pitchFamily="49" charset="0"/>
              </a:rPr>
              <a:t>("icon.gif");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setIconImage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img</a:t>
            </a:r>
            <a:r>
              <a:rPr kumimoji="1" lang="ru-RU" sz="1400" b="1" dirty="0">
                <a:latin typeface="Courier New" pitchFamily="49" charset="0"/>
              </a:rPr>
              <a:t>);     </a:t>
            </a:r>
            <a:r>
              <a:rPr kumimoji="1" lang="ru-RU" sz="1400" b="1" dirty="0" err="1">
                <a:latin typeface="Courier New" pitchFamily="49" charset="0"/>
              </a:rPr>
              <a:t>setTitle</a:t>
            </a:r>
            <a:r>
              <a:rPr kumimoji="1" lang="ru-RU" sz="1400" b="1" dirty="0">
                <a:latin typeface="Courier New" pitchFamily="49" charset="0"/>
              </a:rPr>
              <a:t>("</a:t>
            </a:r>
            <a:r>
              <a:rPr kumimoji="1" lang="ru-RU" sz="1400" b="1" dirty="0" err="1">
                <a:latin typeface="Courier New" pitchFamily="49" charset="0"/>
              </a:rPr>
              <a:t>CenteredFrame</a:t>
            </a:r>
            <a:r>
              <a:rPr kumimoji="1" lang="ru-RU" sz="1400" b="1" dirty="0">
                <a:latin typeface="Courier New" pitchFamily="49" charset="0"/>
              </a:rPr>
              <a:t>");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}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05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Работа с меню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javax.swing.JMenuBar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400" dirty="0" smtClean="0"/>
              <a:t>Панель меню в верхней части окна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javax.swing.JMenu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400" dirty="0" smtClean="0"/>
              <a:t>Меню как таковое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javax.swing.JMenuItem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400" dirty="0" smtClean="0"/>
              <a:t>Единичный элемент меню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.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JCheckBoxMenuItem</a:t>
            </a:r>
            <a:r>
              <a:rPr lang="ru-RU" sz="2400" dirty="0" smtClean="0">
                <a:solidFill>
                  <a:schemeClr val="accent1"/>
                </a:solidFill>
              </a:rPr>
              <a:t/>
            </a:r>
            <a:br>
              <a:rPr lang="ru-RU" sz="2400" dirty="0" smtClean="0">
                <a:solidFill>
                  <a:schemeClr val="accent1"/>
                </a:solidFill>
              </a:rPr>
            </a:br>
            <a:r>
              <a:rPr lang="ru-RU" sz="2400" dirty="0" smtClean="0"/>
              <a:t>Элемент меню «флажок»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.</a:t>
            </a:r>
            <a:r>
              <a:rPr lang="ru-RU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JRadioButtonMenuItem</a:t>
            </a:r>
            <a:r>
              <a:rPr lang="ru-RU" sz="2400" dirty="0" smtClean="0">
                <a:solidFill>
                  <a:schemeClr val="accent1"/>
                </a:solidFill>
              </a:rPr>
              <a:t/>
            </a:r>
            <a:br>
              <a:rPr lang="ru-RU" sz="2400" dirty="0" smtClean="0">
                <a:solidFill>
                  <a:schemeClr val="accent1"/>
                </a:solidFill>
              </a:rPr>
            </a:br>
            <a:r>
              <a:rPr lang="ru-RU" sz="2400" dirty="0" smtClean="0"/>
              <a:t>Элемент меню «радио-кнопка»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javax.swing.JPopup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400" dirty="0" smtClean="0"/>
              <a:t>Всплывающее меню</a:t>
            </a:r>
          </a:p>
        </p:txBody>
      </p:sp>
    </p:spTree>
    <p:extLst>
      <p:ext uri="{BB962C8B-B14F-4D97-AF65-F5344CB8AC3E}">
        <p14:creationId xmlns:p14="http://schemas.microsoft.com/office/powerpoint/2010/main" val="590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Менеджеры компоновки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ru-RU" sz="2400" dirty="0" smtClean="0"/>
              <a:t>Управляют размещением компонентов в контейнере, учитывая параметры этих компонентов (например, предпочтительный размер)</a:t>
            </a:r>
          </a:p>
          <a:p>
            <a:pPr eaLnBrk="1" hangingPunct="1">
              <a:lnSpc>
                <a:spcPct val="90000"/>
              </a:lnSpc>
            </a:pPr>
            <a:r>
              <a:rPr lang="ru-RU" sz="2400" dirty="0" smtClean="0"/>
              <a:t>Реализуют интерфейс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java.awt.LayoutManager</a:t>
            </a:r>
            <a:endParaRPr lang="ru-RU" sz="24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ru-RU" sz="2400" dirty="0" smtClean="0"/>
              <a:t>Устанавливаются с помощью метода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setLayout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r>
              <a:rPr lang="ru-RU" sz="2400" dirty="0" smtClean="0">
                <a:solidFill>
                  <a:schemeClr val="accent1"/>
                </a:solidFill>
              </a:rPr>
              <a:t> </a:t>
            </a:r>
            <a:r>
              <a:rPr lang="ru-RU" sz="2400" dirty="0" smtClean="0"/>
              <a:t>контейнера</a:t>
            </a:r>
            <a:r>
              <a:rPr lang="en-US" sz="2400" dirty="0" smtClean="0"/>
              <a:t> </a:t>
            </a:r>
            <a:endParaRPr lang="ru-RU" sz="2400" dirty="0" smtClean="0"/>
          </a:p>
          <a:p>
            <a:pPr eaLnBrk="1" hangingPunct="1">
              <a:lnSpc>
                <a:spcPct val="90000"/>
              </a:lnSpc>
            </a:pPr>
            <a:r>
              <a:rPr lang="ru-RU" sz="2400" dirty="0" smtClean="0"/>
              <a:t>Примеры простых компоновок: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2000" dirty="0" smtClean="0"/>
              <a:t>Простая поточная компоновка </a:t>
            </a:r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</a:rPr>
              <a:t>FlowLayout</a:t>
            </a:r>
            <a:endParaRPr lang="ru-RU" sz="20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 sz="2000" dirty="0" smtClean="0"/>
              <a:t>Граничная компоновка </a:t>
            </a:r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</a:rPr>
              <a:t>BorderLayout</a:t>
            </a:r>
            <a:endParaRPr lang="en-US" sz="20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 sz="2000" dirty="0" smtClean="0"/>
              <a:t>Компоновка в сетку </a:t>
            </a:r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</a:rPr>
              <a:t>GridLayout</a:t>
            </a:r>
            <a:endParaRPr lang="en-US" sz="20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 sz="2000" dirty="0" smtClean="0"/>
              <a:t>Компоновка «Колода карт» </a:t>
            </a:r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</a:rPr>
              <a:t>CardLayout</a:t>
            </a:r>
            <a:endParaRPr lang="en-US" sz="20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ru-RU" sz="2000" dirty="0" smtClean="0"/>
              <a:t>Сетка с настраиваемыми размерами </a:t>
            </a:r>
            <a:r>
              <a:rPr lang="en-US" sz="2000" b="1" dirty="0" err="1" smtClean="0">
                <a:solidFill>
                  <a:schemeClr val="accent1"/>
                </a:solidFill>
                <a:latin typeface="Courier New" pitchFamily="49" charset="0"/>
              </a:rPr>
              <a:t>GridBagLayout</a:t>
            </a:r>
            <a:endParaRPr lang="ru-RU" sz="20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0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событий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spcBef>
                <a:spcPts val="900"/>
              </a:spcBef>
            </a:pPr>
            <a:r>
              <a:rPr lang="ru-RU" sz="2400" dirty="0" smtClean="0"/>
              <a:t>Событие</a:t>
            </a:r>
          </a:p>
          <a:p>
            <a:pPr lvl="1"/>
            <a:r>
              <a:rPr lang="ru-RU" sz="1800" dirty="0" smtClean="0"/>
              <a:t>Классы событий в пакетах</a:t>
            </a:r>
          </a:p>
          <a:p>
            <a:pPr lvl="2"/>
            <a:r>
              <a:rPr lang="en-US" sz="16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java.awt.event</a:t>
            </a:r>
            <a:endParaRPr lang="en-US" sz="1600" b="1" dirty="0" smtClean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16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javax.swing.event</a:t>
            </a:r>
            <a:endParaRPr lang="ru-RU" sz="1600" b="1" dirty="0" smtClean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900"/>
              </a:spcBef>
            </a:pPr>
            <a:r>
              <a:rPr lang="ru-RU" sz="2400" dirty="0" smtClean="0"/>
              <a:t>Источник</a:t>
            </a:r>
          </a:p>
          <a:p>
            <a:pPr lvl="1"/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1800" b="1" i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Listener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b="1" i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Listener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el) throws 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java.util.TooManyListenersException</a:t>
            </a:r>
            <a:endParaRPr lang="ru-RU" sz="1800" b="1" dirty="0" smtClean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remove</a:t>
            </a:r>
            <a:r>
              <a:rPr lang="en-US" sz="1800" b="1" i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Listener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i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Listener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el)</a:t>
            </a:r>
          </a:p>
          <a:p>
            <a:pPr>
              <a:spcBef>
                <a:spcPts val="900"/>
              </a:spcBef>
            </a:pPr>
            <a:r>
              <a:rPr lang="ru-RU" sz="2400" dirty="0" smtClean="0"/>
              <a:t>Слушатель</a:t>
            </a:r>
          </a:p>
          <a:p>
            <a:pPr lvl="1"/>
            <a:r>
              <a:rPr lang="ru-RU" sz="1800" dirty="0" smtClean="0"/>
              <a:t>Должен реализовывать методы для приема и обработки уведомлений</a:t>
            </a:r>
          </a:p>
          <a:p>
            <a:pPr lvl="1"/>
            <a:r>
              <a:rPr lang="ru-RU" sz="1800" dirty="0" smtClean="0"/>
              <a:t>Существует набор интерфейсов </a:t>
            </a:r>
            <a:r>
              <a:rPr lang="ru-RU" sz="1800" b="1" i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ru-RU" sz="18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Listener</a:t>
            </a:r>
            <a:r>
              <a:rPr lang="ru-RU" sz="1800" dirty="0" smtClean="0"/>
              <a:t>, описывающих методы обработки событий</a:t>
            </a:r>
          </a:p>
          <a:p>
            <a:pPr lvl="1"/>
            <a:r>
              <a:rPr lang="ru-RU" sz="1800" dirty="0" smtClean="0"/>
              <a:t>Класс слушателя должен реализовывать интерфейс, соответствующий событию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10" y="1556740"/>
            <a:ext cx="5087859" cy="15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Некоторые типы </a:t>
            </a:r>
            <a:br>
              <a:rPr lang="ru-RU" dirty="0" smtClean="0"/>
            </a:br>
            <a:r>
              <a:rPr lang="ru-RU" dirty="0" smtClean="0"/>
              <a:t>и порождаемые события</a:t>
            </a:r>
          </a:p>
        </p:txBody>
      </p:sp>
      <p:graphicFrame>
        <p:nvGraphicFramePr>
          <p:cNvPr id="965698" name="Group 66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244842735"/>
              </p:ext>
            </p:extLst>
          </p:nvPr>
        </p:nvGraphicFramePr>
        <p:xfrm>
          <a:off x="179388" y="1693797"/>
          <a:ext cx="8780462" cy="4327563"/>
        </p:xfrm>
        <a:graphic>
          <a:graphicData uri="http://schemas.openxmlformats.org/drawingml/2006/table">
            <a:tbl>
              <a:tblPr/>
              <a:tblGrid>
                <a:gridCol w="2447925"/>
                <a:gridCol w="2449512"/>
                <a:gridCol w="3883025"/>
              </a:tblGrid>
              <a:tr h="396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Компонент</a:t>
                      </a:r>
                    </a:p>
                  </a:txBody>
                  <a:tcPr marT="45707" marB="457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Событие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Значение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982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ComponentEvent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Элемент либо перемещен, либо он стал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скрытым, либо видимым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98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FocusEvent</a:t>
                      </a: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Элемент получил или потерял фокус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ввода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98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KeyEvent</a:t>
                      </a: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Пользователь нажал или отпустил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клавишу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14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MouseEvent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cs typeface="Arial" charset="0"/>
                        </a:rPr>
                        <a:t>,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/>
                      </a:r>
                      <a:b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</a:b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MouseMotionEvent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Пользователь нажал или отпустил кнопку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мыши, либо курсор мыши вошел или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покинул область, занимаемую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элементом, либо пользователь просто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переместил мышь или переместил мышь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при нажатой кнопке мыши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95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Первая программа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14282" y="1500174"/>
            <a:ext cx="59293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ru-RU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javax.swing</a:t>
            </a:r>
            <a:r>
              <a:rPr lang="en-US" b="1" dirty="0" smtClean="0">
                <a:solidFill>
                  <a:srgbClr val="FF0000"/>
                </a:solidFill>
              </a:rPr>
              <a:t>.*</a:t>
            </a:r>
            <a:r>
              <a:rPr lang="en-US" b="1" dirty="0" smtClean="0"/>
              <a:t>;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SwingMy</a:t>
            </a:r>
            <a:r>
              <a:rPr lang="en-US" dirty="0" smtClean="0"/>
              <a:t> {</a:t>
            </a:r>
            <a:endParaRPr lang="ru-RU" dirty="0" smtClean="0"/>
          </a:p>
          <a:p>
            <a:r>
              <a:rPr lang="ru-RU" dirty="0" smtClean="0"/>
              <a:t>     </a:t>
            </a:r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</a:t>
            </a:r>
            <a:endParaRPr lang="ru-RU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{</a:t>
            </a:r>
          </a:p>
          <a:p>
            <a:r>
              <a:rPr lang="ru-RU" dirty="0" smtClean="0"/>
              <a:t>          </a:t>
            </a:r>
            <a:r>
              <a:rPr lang="en-US" b="1" dirty="0" err="1" smtClean="0"/>
              <a:t>JFrame</a:t>
            </a:r>
            <a:r>
              <a:rPr lang="en-US" dirty="0" smtClean="0"/>
              <a:t> </a:t>
            </a:r>
            <a:r>
              <a:rPr lang="en-US" dirty="0" err="1" smtClean="0"/>
              <a:t>jfrm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JFrame</a:t>
            </a:r>
            <a:r>
              <a:rPr lang="en-US" dirty="0" smtClean="0"/>
              <a:t>("A simple swing program");</a:t>
            </a:r>
          </a:p>
          <a:p>
            <a:r>
              <a:rPr lang="ru-RU" dirty="0" smtClean="0"/>
              <a:t>          </a:t>
            </a:r>
            <a:r>
              <a:rPr lang="en-US" dirty="0" err="1" smtClean="0"/>
              <a:t>jfrm.</a:t>
            </a:r>
            <a:r>
              <a:rPr lang="en-US" b="1" dirty="0" err="1" smtClean="0">
                <a:solidFill>
                  <a:srgbClr val="FF0000"/>
                </a:solidFill>
              </a:rPr>
              <a:t>setSize</a:t>
            </a:r>
            <a:r>
              <a:rPr lang="ru-RU" dirty="0" smtClean="0"/>
              <a:t> </a:t>
            </a:r>
            <a:r>
              <a:rPr lang="en-US" dirty="0" smtClean="0"/>
              <a:t>(300, 200);</a:t>
            </a:r>
          </a:p>
          <a:p>
            <a:r>
              <a:rPr lang="ru-RU" dirty="0" smtClean="0"/>
              <a:t>          </a:t>
            </a:r>
            <a:r>
              <a:rPr lang="en-US" dirty="0" err="1" smtClean="0"/>
              <a:t>jfrm.</a:t>
            </a:r>
            <a:r>
              <a:rPr lang="en-US" b="1" dirty="0" err="1" smtClean="0">
                <a:solidFill>
                  <a:srgbClr val="FF0000"/>
                </a:solidFill>
              </a:rPr>
              <a:t>setLocation</a:t>
            </a:r>
            <a:r>
              <a:rPr lang="ru-RU" dirty="0" smtClean="0"/>
              <a:t> </a:t>
            </a:r>
            <a:r>
              <a:rPr lang="en-US" dirty="0" smtClean="0"/>
              <a:t>(100, 200);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          </a:t>
            </a:r>
            <a:r>
              <a:rPr lang="en-US" dirty="0" err="1" smtClean="0"/>
              <a:t>jfrm.</a:t>
            </a:r>
            <a:r>
              <a:rPr lang="en-US" b="1" dirty="0" err="1" smtClean="0">
                <a:solidFill>
                  <a:srgbClr val="FF0000"/>
                </a:solidFill>
              </a:rPr>
              <a:t>setVisible</a:t>
            </a:r>
            <a:r>
              <a:rPr lang="ru-RU" dirty="0" smtClean="0"/>
              <a:t> </a:t>
            </a:r>
            <a:r>
              <a:rPr lang="en-US" dirty="0" smtClean="0"/>
              <a:t>(true);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  <p:pic>
        <p:nvPicPr>
          <p:cNvPr id="15" name="Рисунок 14"/>
          <p:cNvPicPr/>
          <p:nvPr/>
        </p:nvPicPr>
        <p:blipFill>
          <a:blip r:embed="rId3" cstate="print"/>
          <a:srcRect l="7374" t="25992" r="70749" b="47839"/>
          <a:stretch>
            <a:fillRect/>
          </a:stretch>
        </p:blipFill>
        <p:spPr bwMode="auto">
          <a:xfrm>
            <a:off x="5000628" y="3286124"/>
            <a:ext cx="3200516" cy="231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3571868" y="692696"/>
            <a:ext cx="2340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import </a:t>
            </a:r>
            <a:r>
              <a:rPr lang="ru-RU" b="1" i="1" dirty="0" smtClean="0"/>
              <a:t> </a:t>
            </a:r>
            <a:r>
              <a:rPr lang="en-US" b="1" i="1" dirty="0" err="1" smtClean="0"/>
              <a:t>javax.swing</a:t>
            </a:r>
            <a:r>
              <a:rPr lang="en-US" b="1" i="1" dirty="0" smtClean="0"/>
              <a:t>.*;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5788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Некоторые типы </a:t>
            </a:r>
            <a:br>
              <a:rPr lang="ru-RU" dirty="0" smtClean="0"/>
            </a:br>
            <a:r>
              <a:rPr lang="ru-RU" dirty="0" smtClean="0"/>
              <a:t>и порождаемые события</a:t>
            </a:r>
          </a:p>
        </p:txBody>
      </p:sp>
      <p:graphicFrame>
        <p:nvGraphicFramePr>
          <p:cNvPr id="960800" name="Group 28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344506104"/>
              </p:ext>
            </p:extLst>
          </p:nvPr>
        </p:nvGraphicFramePr>
        <p:xfrm>
          <a:off x="179388" y="1557338"/>
          <a:ext cx="8780462" cy="4663194"/>
        </p:xfrm>
        <a:graphic>
          <a:graphicData uri="http://schemas.openxmlformats.org/drawingml/2006/table">
            <a:tbl>
              <a:tblPr/>
              <a:tblGrid>
                <a:gridCol w="2447925"/>
                <a:gridCol w="2449512"/>
                <a:gridCol w="3883025"/>
              </a:tblGrid>
              <a:tr h="3962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Компонент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Событие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Значение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Container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ContainerEvent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Элемент добавлен в контейнер или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удален из него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WindowEvent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Окно было открыто, закрыто,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представлено в виде пиктограммы,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восстановлено или требует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восстановления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Button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ActionEvent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Пользователь нажал кнопку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JScrollBar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AdjustmentEvent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Пользователь осуществил прокрутку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JCheckBoxMenuItem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ItemEvent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Пользователь поставил или снял флажок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ActionEvent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Пользователь выбрал пункт меню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приложения</a:t>
            </a:r>
            <a:br>
              <a:rPr lang="ru-RU" dirty="0" smtClean="0"/>
            </a:br>
            <a:r>
              <a:rPr lang="ru-RU" sz="3200" dirty="0" smtClean="0"/>
              <a:t>Часть 1</a:t>
            </a:r>
            <a:endParaRPr lang="ru-RU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388" y="1613040"/>
            <a:ext cx="8785225" cy="4480330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package </a:t>
            </a:r>
            <a:r>
              <a:rPr kumimoji="1" lang="en-US" sz="1500" b="1" dirty="0" err="1" smtClean="0">
                <a:latin typeface="Courier New" pitchFamily="49" charset="0"/>
              </a:rPr>
              <a:t>swingdemo</a:t>
            </a:r>
            <a:r>
              <a:rPr kumimoji="1" lang="en-US" sz="1500" b="1" dirty="0" smtClean="0">
                <a:latin typeface="Courier New" pitchFamily="49" charset="0"/>
              </a:rPr>
              <a:t>;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import </a:t>
            </a:r>
            <a:r>
              <a:rPr kumimoji="1" lang="en-US" sz="1500" b="1" dirty="0" err="1" smtClean="0">
                <a:latin typeface="Courier New" pitchFamily="49" charset="0"/>
              </a:rPr>
              <a:t>javax.swing.JOptionPane</a:t>
            </a:r>
            <a:r>
              <a:rPr kumimoji="1" lang="en-US" sz="1500" b="1" dirty="0" smtClean="0">
                <a:latin typeface="Courier New" pitchFamily="49" charset="0"/>
              </a:rPr>
              <a:t>;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public class </a:t>
            </a:r>
            <a:r>
              <a:rPr kumimoji="1" lang="en-US" sz="1500" b="1" dirty="0" err="1" smtClean="0">
                <a:latin typeface="Courier New" pitchFamily="49" charset="0"/>
              </a:rPr>
              <a:t>DemoFrame</a:t>
            </a:r>
            <a:r>
              <a:rPr kumimoji="1" lang="en-US" sz="1500" b="1" dirty="0" smtClean="0">
                <a:latin typeface="Courier New" pitchFamily="49" charset="0"/>
              </a:rPr>
              <a:t> extends </a:t>
            </a:r>
            <a:r>
              <a:rPr kumimoji="1" lang="en-US" sz="1500" b="1" dirty="0" err="1" smtClean="0">
                <a:latin typeface="Courier New" pitchFamily="49" charset="0"/>
              </a:rPr>
              <a:t>javax.swing.JFrame</a:t>
            </a:r>
            <a:r>
              <a:rPr kumimoji="1" lang="en-US" sz="1500" b="1" dirty="0" smtClean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private </a:t>
            </a:r>
            <a:r>
              <a:rPr kumimoji="1" lang="en-US" sz="1500" b="1" dirty="0" err="1" smtClean="0">
                <a:latin typeface="Courier New" pitchFamily="49" charset="0"/>
              </a:rPr>
              <a:t>javax.swing.JButton</a:t>
            </a:r>
            <a:r>
              <a:rPr kumimoji="1" lang="en-US" sz="1500" b="1" dirty="0" smtClean="0">
                <a:latin typeface="Courier New" pitchFamily="49" charset="0"/>
              </a:rPr>
              <a:t> </a:t>
            </a:r>
            <a:r>
              <a:rPr kumimoji="1" lang="en-US" sz="1500" b="1" dirty="0" err="1" smtClean="0">
                <a:latin typeface="Courier New" pitchFamily="49" charset="0"/>
              </a:rPr>
              <a:t>clearButton</a:t>
            </a:r>
            <a:r>
              <a:rPr kumimoji="1" lang="en-US" sz="1500" b="1" dirty="0" smtClean="0">
                <a:latin typeface="Courier New" pitchFamily="49" charset="0"/>
              </a:rPr>
              <a:t>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private </a:t>
            </a:r>
            <a:r>
              <a:rPr kumimoji="1" lang="en-US" sz="1500" b="1" dirty="0" err="1" smtClean="0">
                <a:latin typeface="Courier New" pitchFamily="49" charset="0"/>
              </a:rPr>
              <a:t>javax.swing.JScrollPane</a:t>
            </a:r>
            <a:r>
              <a:rPr kumimoji="1" lang="en-US" sz="1500" b="1" dirty="0" smtClean="0">
                <a:latin typeface="Courier New" pitchFamily="49" charset="0"/>
              </a:rPr>
              <a:t> </a:t>
            </a:r>
            <a:r>
              <a:rPr kumimoji="1" lang="en-US" sz="1500" b="1" dirty="0" err="1" smtClean="0">
                <a:latin typeface="Courier New" pitchFamily="49" charset="0"/>
              </a:rPr>
              <a:t>scrollPane</a:t>
            </a:r>
            <a:r>
              <a:rPr kumimoji="1" lang="en-US" sz="1500" b="1" dirty="0" smtClean="0">
                <a:latin typeface="Courier New" pitchFamily="49" charset="0"/>
              </a:rPr>
              <a:t>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private </a:t>
            </a:r>
            <a:r>
              <a:rPr kumimoji="1" lang="en-US" sz="1500" b="1" dirty="0" err="1" smtClean="0">
                <a:latin typeface="Courier New" pitchFamily="49" charset="0"/>
              </a:rPr>
              <a:t>javax.swing.JTextArea</a:t>
            </a:r>
            <a:r>
              <a:rPr kumimoji="1" lang="en-US" sz="1500" b="1" dirty="0" smtClean="0">
                <a:latin typeface="Courier New" pitchFamily="49" charset="0"/>
              </a:rPr>
              <a:t> </a:t>
            </a:r>
            <a:r>
              <a:rPr kumimoji="1" lang="en-US" sz="1500" b="1" dirty="0" err="1" smtClean="0">
                <a:latin typeface="Courier New" pitchFamily="49" charset="0"/>
              </a:rPr>
              <a:t>textArea</a:t>
            </a:r>
            <a:r>
              <a:rPr kumimoji="1" lang="en-US" sz="1500" b="1" dirty="0" smtClean="0">
                <a:latin typeface="Courier New" pitchFamily="49" charset="0"/>
              </a:rPr>
              <a:t>;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public </a:t>
            </a:r>
            <a:r>
              <a:rPr kumimoji="1" lang="en-US" sz="1500" b="1" dirty="0" err="1" smtClean="0">
                <a:latin typeface="Courier New" pitchFamily="49" charset="0"/>
              </a:rPr>
              <a:t>DemoFrame</a:t>
            </a:r>
            <a:r>
              <a:rPr kumimoji="1" lang="en-US" sz="1500" b="1" dirty="0" smtClean="0">
                <a:latin typeface="Courier New" pitchFamily="49" charset="0"/>
              </a:rPr>
              <a:t>()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initComponents</a:t>
            </a:r>
            <a:r>
              <a:rPr kumimoji="1" lang="en-US" sz="1500" b="1" dirty="0" smtClean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}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private void </a:t>
            </a:r>
            <a:r>
              <a:rPr kumimoji="1" lang="en-US" sz="1500" b="1" dirty="0" err="1" smtClean="0">
                <a:latin typeface="Courier New" pitchFamily="49" charset="0"/>
              </a:rPr>
              <a:t>initComponents</a:t>
            </a:r>
            <a:r>
              <a:rPr kumimoji="1" lang="en-US" sz="1500" b="1" dirty="0" smtClean="0">
                <a:latin typeface="Courier New" pitchFamily="49" charset="0"/>
              </a:rPr>
              <a:t>()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scrollPane</a:t>
            </a:r>
            <a:r>
              <a:rPr kumimoji="1" lang="en-US" sz="1500" b="1" dirty="0" smtClean="0">
                <a:latin typeface="Courier New" pitchFamily="49" charset="0"/>
              </a:rPr>
              <a:t> = new </a:t>
            </a:r>
            <a:r>
              <a:rPr kumimoji="1" lang="en-US" sz="1500" b="1" dirty="0" err="1" smtClean="0">
                <a:latin typeface="Courier New" pitchFamily="49" charset="0"/>
              </a:rPr>
              <a:t>javax.swing.JScrollPane</a:t>
            </a:r>
            <a:r>
              <a:rPr kumimoji="1" lang="en-US" sz="1500" b="1" dirty="0" smtClean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textArea</a:t>
            </a:r>
            <a:r>
              <a:rPr kumimoji="1" lang="en-US" sz="1500" b="1" dirty="0" smtClean="0">
                <a:latin typeface="Courier New" pitchFamily="49" charset="0"/>
              </a:rPr>
              <a:t> = new </a:t>
            </a:r>
            <a:r>
              <a:rPr kumimoji="1" lang="en-US" sz="1500" b="1" dirty="0" err="1" smtClean="0">
                <a:latin typeface="Courier New" pitchFamily="49" charset="0"/>
              </a:rPr>
              <a:t>javax.swing.JTextArea</a:t>
            </a:r>
            <a:r>
              <a:rPr kumimoji="1" lang="en-US" sz="1500" b="1" dirty="0" smtClean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clearButton</a:t>
            </a:r>
            <a:r>
              <a:rPr kumimoji="1" lang="en-US" sz="1500" b="1" dirty="0" smtClean="0">
                <a:latin typeface="Courier New" pitchFamily="49" charset="0"/>
              </a:rPr>
              <a:t> = new </a:t>
            </a:r>
            <a:r>
              <a:rPr kumimoji="1" lang="en-US" sz="1500" b="1" dirty="0" err="1" smtClean="0">
                <a:latin typeface="Courier New" pitchFamily="49" charset="0"/>
              </a:rPr>
              <a:t>javax.swing.JButton</a:t>
            </a:r>
            <a:r>
              <a:rPr kumimoji="1" lang="en-US" sz="1500" b="1" dirty="0" smtClean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ru-RU" sz="1500" b="1" dirty="0" smtClean="0">
                <a:latin typeface="Courier New" pitchFamily="49" charset="0"/>
              </a:rPr>
              <a:t> </a:t>
            </a: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 </a:t>
            </a:r>
            <a:r>
              <a:rPr kumimoji="1" lang="en-US" sz="1500" b="1" dirty="0" err="1" smtClean="0">
                <a:latin typeface="Courier New" pitchFamily="49" charset="0"/>
              </a:rPr>
              <a:t>setDefaultCloseOperation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javax.swing.WindowConstants.EXIT_ON_CLOSE</a:t>
            </a:r>
            <a:r>
              <a:rPr kumimoji="1" lang="en-US" sz="1500" b="1" dirty="0" smtClean="0">
                <a:latin typeface="Courier New" pitchFamily="49" charset="0"/>
              </a:rPr>
              <a:t>);</a:t>
            </a:r>
            <a:endParaRPr kumimoji="1" lang="en-US" sz="15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8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приложения</a:t>
            </a:r>
            <a:br>
              <a:rPr lang="ru-RU" dirty="0" smtClean="0"/>
            </a:br>
            <a:r>
              <a:rPr lang="ru-RU" sz="3200" dirty="0" smtClean="0"/>
              <a:t>Часть 2</a:t>
            </a:r>
            <a:endParaRPr lang="ru-RU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388" y="2191122"/>
            <a:ext cx="8785225" cy="3326168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textArea.setColumns</a:t>
            </a:r>
            <a:r>
              <a:rPr kumimoji="1" lang="en-US" sz="1500" b="1" dirty="0" smtClean="0">
                <a:latin typeface="Courier New" pitchFamily="49" charset="0"/>
              </a:rPr>
              <a:t>(20);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textArea.setRows</a:t>
            </a:r>
            <a:r>
              <a:rPr kumimoji="1" lang="en-US" sz="1500" b="1" dirty="0" smtClean="0">
                <a:latin typeface="Courier New" pitchFamily="49" charset="0"/>
              </a:rPr>
              <a:t>(5);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scrollPane.setViewportView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textArea</a:t>
            </a:r>
            <a:r>
              <a:rPr kumimoji="1" lang="en-US" sz="1500" b="1" dirty="0" smtClean="0">
                <a:latin typeface="Courier New" pitchFamily="49" charset="0"/>
              </a:rPr>
              <a:t>);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clearButton.setText</a:t>
            </a:r>
            <a:r>
              <a:rPr kumimoji="1" lang="en-US" sz="1500" b="1" dirty="0" smtClean="0">
                <a:latin typeface="Courier New" pitchFamily="49" charset="0"/>
              </a:rPr>
              <a:t>("Clear");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clearButton.addActionListener</a:t>
            </a:r>
            <a:r>
              <a:rPr kumimoji="1" lang="en-US" sz="1500" b="1" dirty="0" smtClean="0">
                <a:latin typeface="Courier New" pitchFamily="49" charset="0"/>
              </a:rPr>
              <a:t>(new </a:t>
            </a:r>
            <a:r>
              <a:rPr kumimoji="1" lang="en-US" sz="1500" b="1" dirty="0" err="1" smtClean="0">
                <a:latin typeface="Courier New" pitchFamily="49" charset="0"/>
              </a:rPr>
              <a:t>java.awt.event.ActionListener</a:t>
            </a:r>
            <a:r>
              <a:rPr kumimoji="1" lang="en-US" sz="1500" b="1" dirty="0" smtClean="0">
                <a:latin typeface="Courier New" pitchFamily="49" charset="0"/>
              </a:rPr>
              <a:t>()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    public void </a:t>
            </a:r>
            <a:r>
              <a:rPr kumimoji="1" lang="en-US" sz="1500" b="1" dirty="0" err="1" smtClean="0">
                <a:latin typeface="Courier New" pitchFamily="49" charset="0"/>
              </a:rPr>
              <a:t>actionPerformed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java.awt.event.ActionEvent</a:t>
            </a:r>
            <a:r>
              <a:rPr kumimoji="1" lang="en-US" sz="1500" b="1" dirty="0" smtClean="0">
                <a:latin typeface="Courier New" pitchFamily="49" charset="0"/>
              </a:rPr>
              <a:t> </a:t>
            </a:r>
            <a:r>
              <a:rPr kumimoji="1" lang="en-US" sz="1500" b="1" dirty="0" err="1" smtClean="0">
                <a:latin typeface="Courier New" pitchFamily="49" charset="0"/>
              </a:rPr>
              <a:t>evt</a:t>
            </a:r>
            <a:r>
              <a:rPr kumimoji="1" lang="en-US" sz="1500" b="1" dirty="0" smtClean="0">
                <a:latin typeface="Courier New" pitchFamily="49" charset="0"/>
              </a:rPr>
              <a:t>)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        </a:t>
            </a:r>
            <a:r>
              <a:rPr kumimoji="1" lang="en-US" sz="1500" b="1" dirty="0" err="1" smtClean="0">
                <a:latin typeface="Courier New" pitchFamily="49" charset="0"/>
              </a:rPr>
              <a:t>clearButtonActionPerformed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evt</a:t>
            </a:r>
            <a:r>
              <a:rPr kumimoji="1" lang="en-US" sz="1500" b="1" dirty="0" smtClean="0"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    }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});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</a:t>
            </a:r>
            <a:r>
              <a:rPr kumimoji="1" lang="en-US" sz="1500" b="1" dirty="0" smtClean="0">
                <a:latin typeface="Courier New" pitchFamily="49" charset="0"/>
              </a:rPr>
              <a:t> layout = new 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      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getContentPane</a:t>
            </a:r>
            <a:r>
              <a:rPr kumimoji="1" lang="en-US" sz="1500" b="1" dirty="0" smtClean="0">
                <a:latin typeface="Courier New" pitchFamily="49" charset="0"/>
              </a:rPr>
              <a:t>());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err="1" smtClean="0">
                <a:latin typeface="Courier New" pitchFamily="49" charset="0"/>
              </a:rPr>
              <a:t>getContentPane</a:t>
            </a:r>
            <a:r>
              <a:rPr kumimoji="1" lang="en-US" sz="1500" b="1" dirty="0" smtClean="0">
                <a:latin typeface="Courier New" pitchFamily="49" charset="0"/>
              </a:rPr>
              <a:t>().</a:t>
            </a:r>
            <a:r>
              <a:rPr kumimoji="1" lang="en-US" sz="1500" b="1" dirty="0" err="1" smtClean="0">
                <a:latin typeface="Courier New" pitchFamily="49" charset="0"/>
              </a:rPr>
              <a:t>setLayout</a:t>
            </a:r>
            <a:r>
              <a:rPr kumimoji="1" lang="en-US" sz="1500" b="1" dirty="0" smtClean="0">
                <a:latin typeface="Courier New" pitchFamily="49" charset="0"/>
              </a:rPr>
              <a:t>(layout);</a:t>
            </a:r>
            <a:endParaRPr kumimoji="1" lang="en-US" sz="15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2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приложения</a:t>
            </a:r>
            <a:br>
              <a:rPr lang="ru-RU" dirty="0" smtClean="0"/>
            </a:br>
            <a:r>
              <a:rPr lang="ru-RU" sz="3200" dirty="0" smtClean="0"/>
              <a:t>Часть 3</a:t>
            </a:r>
            <a:endParaRPr lang="ru-RU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388" y="1858675"/>
            <a:ext cx="8785225" cy="4018665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US" sz="1500" b="1" dirty="0" err="1" smtClean="0">
                <a:latin typeface="Courier New" pitchFamily="49" charset="0"/>
              </a:rPr>
              <a:t>layout.setHorizontalGroup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err="1" smtClean="0">
                <a:latin typeface="Courier New" pitchFamily="49" charset="0"/>
              </a:rPr>
              <a:t>layout.createParallelGroup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javax.swing.GroupLayout.Alignment.LEADING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.</a:t>
            </a:r>
            <a:r>
              <a:rPr kumimoji="1" lang="en-US" sz="1500" b="1" dirty="0" err="1" smtClean="0">
                <a:latin typeface="Courier New" pitchFamily="49" charset="0"/>
              </a:rPr>
              <a:t>addGroup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layout.createSequentialGroup</a:t>
            </a:r>
            <a:r>
              <a:rPr kumimoji="1" lang="en-US" sz="1500" b="1" dirty="0" smtClean="0">
                <a:latin typeface="Courier New" pitchFamily="49" charset="0"/>
              </a:rPr>
              <a:t>()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   .</a:t>
            </a:r>
            <a:r>
              <a:rPr kumimoji="1" lang="en-US" sz="1500" b="1" dirty="0" err="1" smtClean="0">
                <a:latin typeface="Courier New" pitchFamily="49" charset="0"/>
              </a:rPr>
              <a:t>addContainerGap</a:t>
            </a:r>
            <a:r>
              <a:rPr kumimoji="1" lang="en-US" sz="1500" b="1" dirty="0" smtClean="0">
                <a:latin typeface="Courier New" pitchFamily="49" charset="0"/>
              </a:rPr>
              <a:t>()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smtClean="0">
                <a:latin typeface="Courier New" pitchFamily="49" charset="0"/>
              </a:rPr>
              <a:t>.</a:t>
            </a:r>
            <a:r>
              <a:rPr kumimoji="1" lang="en-US" sz="1500" b="1" dirty="0" err="1" smtClean="0">
                <a:latin typeface="Courier New" pitchFamily="49" charset="0"/>
              </a:rPr>
              <a:t>addGroup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layout.createParallelGroup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           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javax.swing.GroupLayout.Alignment.LEADING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   </a:t>
            </a:r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.</a:t>
            </a:r>
            <a:r>
              <a:rPr kumimoji="1" lang="en-US" sz="1500" b="1" dirty="0" err="1" smtClean="0">
                <a:latin typeface="Courier New" pitchFamily="49" charset="0"/>
              </a:rPr>
              <a:t>addComponent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scrollPane</a:t>
            </a:r>
            <a:r>
              <a:rPr kumimoji="1" lang="en-US" sz="1500" b="1" dirty="0" smtClean="0">
                <a:latin typeface="Courier New" pitchFamily="49" charset="0"/>
              </a:rPr>
              <a:t>, 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javax.swing.GroupLayout.DEFAULT_SIZE</a:t>
            </a:r>
            <a:r>
              <a:rPr kumimoji="1" lang="en-US" sz="1500" b="1" dirty="0" smtClean="0">
                <a:latin typeface="Courier New" pitchFamily="49" charset="0"/>
              </a:rPr>
              <a:t>,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                  </a:t>
            </a:r>
            <a:r>
              <a:rPr kumimoji="1" lang="en-US" sz="1500" b="1" dirty="0" smtClean="0">
                <a:latin typeface="Courier New" pitchFamily="49" charset="0"/>
              </a:rPr>
              <a:t> 380, </a:t>
            </a:r>
            <a:r>
              <a:rPr kumimoji="1" lang="en-US" sz="1500" b="1" dirty="0" err="1" smtClean="0">
                <a:latin typeface="Courier New" pitchFamily="49" charset="0"/>
              </a:rPr>
              <a:t>Short.MAX_VALUE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       .</a:t>
            </a:r>
            <a:r>
              <a:rPr kumimoji="1" lang="en-US" sz="1500" b="1" dirty="0" err="1" smtClean="0">
                <a:latin typeface="Courier New" pitchFamily="49" charset="0"/>
              </a:rPr>
              <a:t>addGroup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javax.swing.GroupLayout.Alignment.TRAILING</a:t>
            </a:r>
            <a:r>
              <a:rPr kumimoji="1" lang="en-US" sz="1500" b="1" dirty="0" smtClean="0">
                <a:latin typeface="Courier New" pitchFamily="49" charset="0"/>
              </a:rPr>
              <a:t>,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              </a:t>
            </a:r>
            <a:r>
              <a:rPr kumimoji="1" lang="en-US" sz="1500" b="1" dirty="0" smtClean="0">
                <a:latin typeface="Courier New" pitchFamily="49" charset="0"/>
              </a:rPr>
              <a:t> </a:t>
            </a:r>
            <a:r>
              <a:rPr kumimoji="1" lang="en-US" sz="1500" b="1" dirty="0" err="1" smtClean="0">
                <a:latin typeface="Courier New" pitchFamily="49" charset="0"/>
              </a:rPr>
              <a:t>layout.createSequentialGroup</a:t>
            </a:r>
            <a:r>
              <a:rPr kumimoji="1" lang="en-US" sz="1500" b="1" dirty="0" smtClean="0">
                <a:latin typeface="Courier New" pitchFamily="49" charset="0"/>
              </a:rPr>
              <a:t>()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           </a:t>
            </a:r>
            <a:r>
              <a:rPr kumimoji="1" lang="ru-RU" sz="1500" b="1" dirty="0">
                <a:latin typeface="Courier New" pitchFamily="49" charset="0"/>
              </a:rPr>
              <a:t>.</a:t>
            </a:r>
            <a:r>
              <a:rPr kumimoji="1" lang="en-US" sz="1500" b="1" dirty="0" err="1" smtClean="0">
                <a:latin typeface="Courier New" pitchFamily="49" charset="0"/>
              </a:rPr>
              <a:t>addGap</a:t>
            </a:r>
            <a:r>
              <a:rPr kumimoji="1" lang="en-US" sz="1500" b="1" dirty="0" smtClean="0">
                <a:latin typeface="Courier New" pitchFamily="49" charset="0"/>
              </a:rPr>
              <a:t>(0, 0, </a:t>
            </a:r>
            <a:r>
              <a:rPr kumimoji="1" lang="en-US" sz="1500" b="1" dirty="0" err="1" smtClean="0">
                <a:latin typeface="Courier New" pitchFamily="49" charset="0"/>
              </a:rPr>
              <a:t>Short.MAX_VALUE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           .</a:t>
            </a:r>
            <a:r>
              <a:rPr kumimoji="1" lang="en-US" sz="1500" b="1" dirty="0" err="1" smtClean="0">
                <a:latin typeface="Courier New" pitchFamily="49" charset="0"/>
              </a:rPr>
              <a:t>addComponent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clearButton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     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 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   .</a:t>
            </a:r>
            <a:r>
              <a:rPr kumimoji="1" lang="en-US" sz="1500" b="1" dirty="0" err="1" smtClean="0">
                <a:latin typeface="Courier New" pitchFamily="49" charset="0"/>
              </a:rPr>
              <a:t>addContainerGap</a:t>
            </a:r>
            <a:r>
              <a:rPr kumimoji="1" lang="en-US" sz="1500" b="1" dirty="0" smtClean="0">
                <a:latin typeface="Courier New" pitchFamily="49" charset="0"/>
              </a:rPr>
              <a:t>()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);</a:t>
            </a:r>
            <a:endParaRPr kumimoji="1" lang="en-US" sz="15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приложения</a:t>
            </a:r>
            <a:br>
              <a:rPr lang="ru-RU" dirty="0" smtClean="0"/>
            </a:br>
            <a:r>
              <a:rPr lang="ru-RU" sz="3200" dirty="0" smtClean="0"/>
              <a:t>Часть 4</a:t>
            </a:r>
            <a:endParaRPr lang="ru-RU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388" y="2436757"/>
            <a:ext cx="8785225" cy="2864503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en-US" sz="1500" b="1" dirty="0" err="1" smtClean="0">
                <a:latin typeface="Courier New" pitchFamily="49" charset="0"/>
              </a:rPr>
              <a:t>layout.setVerticalGroup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err="1" smtClean="0">
                <a:latin typeface="Courier New" pitchFamily="49" charset="0"/>
              </a:rPr>
              <a:t>layout.createParallelGroup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javax.swing.GroupLayout.Alignment.LEADING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.</a:t>
            </a:r>
            <a:r>
              <a:rPr kumimoji="1" lang="en-US" sz="1500" b="1" dirty="0" err="1" smtClean="0">
                <a:latin typeface="Courier New" pitchFamily="49" charset="0"/>
              </a:rPr>
              <a:t>addGroup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layout.createSequentialGroup</a:t>
            </a:r>
            <a:r>
              <a:rPr kumimoji="1" lang="en-US" sz="1500" b="1" dirty="0" smtClean="0">
                <a:latin typeface="Courier New" pitchFamily="49" charset="0"/>
              </a:rPr>
              <a:t>()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.</a:t>
            </a:r>
            <a:r>
              <a:rPr kumimoji="1" lang="en-US" sz="1500" b="1" dirty="0" err="1" smtClean="0">
                <a:latin typeface="Courier New" pitchFamily="49" charset="0"/>
              </a:rPr>
              <a:t>addContainerGap</a:t>
            </a:r>
            <a:r>
              <a:rPr kumimoji="1" lang="en-US" sz="1500" b="1" dirty="0" smtClean="0">
                <a:latin typeface="Courier New" pitchFamily="49" charset="0"/>
              </a:rPr>
              <a:t>()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.</a:t>
            </a:r>
            <a:r>
              <a:rPr kumimoji="1" lang="en-US" sz="1500" b="1" dirty="0" err="1" smtClean="0">
                <a:latin typeface="Courier New" pitchFamily="49" charset="0"/>
              </a:rPr>
              <a:t>addComponent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scrollPane</a:t>
            </a:r>
            <a:r>
              <a:rPr kumimoji="1" lang="en-US" sz="1500" b="1" dirty="0" smtClean="0">
                <a:latin typeface="Courier New" pitchFamily="49" charset="0"/>
              </a:rPr>
              <a:t>, 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javax.swing.GroupLayout.PREFERRED_SIZE</a:t>
            </a:r>
            <a:r>
              <a:rPr kumimoji="1" lang="en-US" sz="1500" b="1" dirty="0" smtClean="0">
                <a:latin typeface="Courier New" pitchFamily="49" charset="0"/>
              </a:rPr>
              <a:t>,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                </a:t>
            </a:r>
            <a:r>
              <a:rPr kumimoji="1" lang="en-US" sz="1500" b="1" dirty="0" smtClean="0">
                <a:latin typeface="Courier New" pitchFamily="49" charset="0"/>
              </a:rPr>
              <a:t>251, 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javax.swing.GroupLayout.PREFERRED_SIZE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ru-RU" sz="1500" b="1" dirty="0" smtClean="0">
                <a:latin typeface="Courier New" pitchFamily="49" charset="0"/>
              </a:rPr>
              <a:t>       </a:t>
            </a:r>
            <a:r>
              <a:rPr kumimoji="1" lang="en-US" sz="1500" b="1" dirty="0" smtClean="0">
                <a:latin typeface="Courier New" pitchFamily="49" charset="0"/>
              </a:rPr>
              <a:t>.</a:t>
            </a:r>
            <a:r>
              <a:rPr kumimoji="1" lang="en-US" sz="1500" b="1" dirty="0" err="1" smtClean="0">
                <a:latin typeface="Courier New" pitchFamily="49" charset="0"/>
              </a:rPr>
              <a:t>addPreferredGap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javax.swing.LayoutStyle.ComponentPlacement.RELATED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.</a:t>
            </a:r>
            <a:r>
              <a:rPr kumimoji="1" lang="en-US" sz="1500" b="1" dirty="0" err="1" smtClean="0">
                <a:latin typeface="Courier New" pitchFamily="49" charset="0"/>
              </a:rPr>
              <a:t>addComponent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clearButton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.</a:t>
            </a:r>
            <a:r>
              <a:rPr kumimoji="1" lang="en-US" sz="1500" b="1" dirty="0" err="1" smtClean="0">
                <a:latin typeface="Courier New" pitchFamily="49" charset="0"/>
              </a:rPr>
              <a:t>addContainerGap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javax.swing.GroupLayout.DEFAULT_SIZE</a:t>
            </a:r>
            <a:r>
              <a:rPr kumimoji="1" lang="en-US" sz="1500" b="1" dirty="0" smtClean="0">
                <a:latin typeface="Courier New" pitchFamily="49" charset="0"/>
              </a:rPr>
              <a:t>, 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                  </a:t>
            </a:r>
            <a:r>
              <a:rPr kumimoji="1" lang="en-US" sz="1500" b="1" dirty="0" err="1" smtClean="0">
                <a:latin typeface="Courier New" pitchFamily="49" charset="0"/>
              </a:rPr>
              <a:t>Short.MAX_VALUE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</a:t>
            </a:r>
            <a:r>
              <a:rPr kumimoji="1" lang="en-US" sz="1500" b="1" dirty="0" smtClean="0">
                <a:latin typeface="Courier New" pitchFamily="49" charset="0"/>
              </a:rPr>
              <a:t>)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);</a:t>
            </a:r>
            <a:endParaRPr kumimoji="1" lang="ru-RU" sz="1500" b="1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1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Пример приложения</a:t>
            </a:r>
            <a:br>
              <a:rPr lang="ru-RU" dirty="0" smtClean="0"/>
            </a:br>
            <a:r>
              <a:rPr lang="ru-RU" sz="3200" dirty="0" smtClean="0"/>
              <a:t>Часть 5</a:t>
            </a:r>
            <a:endParaRPr lang="ru-RU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388" y="2191122"/>
            <a:ext cx="8785225" cy="3326168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pack();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}</a:t>
            </a:r>
          </a:p>
          <a:p>
            <a:pPr eaLnBrk="1" hangingPunct="1"/>
            <a:endParaRPr kumimoji="1" lang="en-US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private void </a:t>
            </a:r>
            <a:r>
              <a:rPr kumimoji="1" lang="en-US" sz="1500" b="1" dirty="0" err="1" smtClean="0">
                <a:latin typeface="Courier New" pitchFamily="49" charset="0"/>
              </a:rPr>
              <a:t>clearButtonActionPerformed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r>
              <a:rPr kumimoji="1" lang="en-US" sz="1500" b="1" dirty="0" err="1" smtClean="0">
                <a:latin typeface="Courier New" pitchFamily="49" charset="0"/>
              </a:rPr>
              <a:t>java.awt.event.ActionEvent</a:t>
            </a:r>
            <a:r>
              <a:rPr kumimoji="1" lang="en-US" sz="1500" b="1" dirty="0" smtClean="0">
                <a:latin typeface="Courier New" pitchFamily="49" charset="0"/>
              </a:rPr>
              <a:t> </a:t>
            </a:r>
            <a:r>
              <a:rPr kumimoji="1" lang="en-US" sz="1500" b="1" dirty="0" err="1" smtClean="0">
                <a:latin typeface="Courier New" pitchFamily="49" charset="0"/>
              </a:rPr>
              <a:t>evt</a:t>
            </a:r>
            <a:r>
              <a:rPr kumimoji="1" lang="en-US" sz="1500" b="1" dirty="0" smtClean="0">
                <a:latin typeface="Courier New" pitchFamily="49" charset="0"/>
              </a:rPr>
              <a:t>)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if (</a:t>
            </a:r>
            <a:r>
              <a:rPr kumimoji="1" lang="en-US" sz="1500" b="1" dirty="0" err="1" smtClean="0">
                <a:latin typeface="Courier New" pitchFamily="49" charset="0"/>
              </a:rPr>
              <a:t>JOptionPane.showConfirmDialog</a:t>
            </a:r>
            <a:r>
              <a:rPr kumimoji="1" lang="en-US" sz="1500" b="1" dirty="0" smtClean="0">
                <a:latin typeface="Courier New" pitchFamily="49" charset="0"/>
              </a:rPr>
              <a:t>(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</a:t>
            </a:r>
            <a:r>
              <a:rPr kumimoji="1" lang="en-US" sz="1500" b="1" dirty="0" err="1" smtClean="0">
                <a:latin typeface="Courier New" pitchFamily="49" charset="0"/>
              </a:rPr>
              <a:t>rootPane</a:t>
            </a:r>
            <a:r>
              <a:rPr kumimoji="1" lang="en-US" sz="1500" b="1" dirty="0" smtClean="0">
                <a:latin typeface="Courier New" pitchFamily="49" charset="0"/>
              </a:rPr>
              <a:t>, 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</a:t>
            </a:r>
            <a:r>
              <a:rPr kumimoji="1" lang="en-US" sz="1500" b="1" dirty="0" smtClean="0">
                <a:latin typeface="Courier New" pitchFamily="49" charset="0"/>
              </a:rPr>
              <a:t>"Are you sure you want to clear the text?",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</a:t>
            </a:r>
            <a:r>
              <a:rPr kumimoji="1" lang="en-US" sz="1500" b="1" dirty="0" smtClean="0">
                <a:latin typeface="Courier New" pitchFamily="49" charset="0"/>
              </a:rPr>
              <a:t> "Confirmation",</a:t>
            </a:r>
            <a:endParaRPr kumimoji="1" lang="ru-RU" sz="1500" b="1" dirty="0" smtClean="0">
              <a:latin typeface="Courier New" pitchFamily="49" charset="0"/>
            </a:endParaRPr>
          </a:p>
          <a:p>
            <a:pPr eaLnBrk="1" hangingPunct="1"/>
            <a:r>
              <a:rPr kumimoji="1" lang="ru-RU" sz="1500" b="1" dirty="0">
                <a:latin typeface="Courier New" pitchFamily="49" charset="0"/>
              </a:rPr>
              <a:t> </a:t>
            </a:r>
            <a:r>
              <a:rPr kumimoji="1" lang="ru-RU" sz="1500" b="1" dirty="0" smtClean="0">
                <a:latin typeface="Courier New" pitchFamily="49" charset="0"/>
              </a:rPr>
              <a:t>     </a:t>
            </a:r>
            <a:r>
              <a:rPr kumimoji="1" lang="en-US" sz="1500" b="1" dirty="0" err="1" smtClean="0">
                <a:latin typeface="Courier New" pitchFamily="49" charset="0"/>
              </a:rPr>
              <a:t>JOptionPane.YES_NO_OPTION</a:t>
            </a:r>
            <a:r>
              <a:rPr kumimoji="1" lang="en-US" sz="1500" b="1" dirty="0" smtClean="0">
                <a:latin typeface="Courier New" pitchFamily="49" charset="0"/>
              </a:rPr>
              <a:t>) == </a:t>
            </a:r>
            <a:r>
              <a:rPr kumimoji="1" lang="en-US" sz="1500" b="1" dirty="0" err="1" smtClean="0">
                <a:latin typeface="Courier New" pitchFamily="49" charset="0"/>
              </a:rPr>
              <a:t>JOptionPane.YES_OPTION</a:t>
            </a:r>
            <a:r>
              <a:rPr kumimoji="1" lang="en-US" sz="1500" b="1" dirty="0" smtClean="0">
                <a:latin typeface="Courier New" pitchFamily="49" charset="0"/>
              </a:rPr>
              <a:t>) {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        </a:t>
            </a:r>
            <a:r>
              <a:rPr kumimoji="1" lang="en-US" sz="1500" b="1" dirty="0" err="1" smtClean="0">
                <a:latin typeface="Courier New" pitchFamily="49" charset="0"/>
              </a:rPr>
              <a:t>textArea.setText</a:t>
            </a:r>
            <a:r>
              <a:rPr kumimoji="1" lang="en-US" sz="1500" b="1" dirty="0" smtClean="0">
                <a:latin typeface="Courier New" pitchFamily="49" charset="0"/>
              </a:rPr>
              <a:t>("");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  }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  }</a:t>
            </a:r>
          </a:p>
          <a:p>
            <a:pPr eaLnBrk="1" hangingPunct="1"/>
            <a:r>
              <a:rPr kumimoji="1" lang="en-US" sz="1500" b="1" dirty="0" smtClean="0">
                <a:latin typeface="Courier New" pitchFamily="49" charset="0"/>
              </a:rPr>
              <a:t>}</a:t>
            </a:r>
            <a:endParaRPr kumimoji="1" lang="en-US" sz="15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Общий вид окна </a:t>
            </a:r>
            <a:br>
              <a:rPr lang="ru-RU" dirty="0" smtClean="0"/>
            </a:br>
            <a:r>
              <a:rPr lang="ru-RU" dirty="0" smtClean="0"/>
              <a:t>программы-примера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42" y="1749691"/>
            <a:ext cx="5180953" cy="4253969"/>
          </a:xfrm>
        </p:spPr>
      </p:pic>
    </p:spTree>
    <p:extLst>
      <p:ext uri="{BB962C8B-B14F-4D97-AF65-F5344CB8AC3E}">
        <p14:creationId xmlns:p14="http://schemas.microsoft.com/office/powerpoint/2010/main" val="268156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Некоторые события, слушатели и методы</a:t>
            </a:r>
          </a:p>
        </p:txBody>
      </p:sp>
      <p:graphicFrame>
        <p:nvGraphicFramePr>
          <p:cNvPr id="969861" name="Group 133"/>
          <p:cNvGraphicFramePr>
            <a:graphicFrameLocks noGrp="1"/>
          </p:cNvGraphicFramePr>
          <p:nvPr>
            <p:ph type="tbl" idx="1"/>
          </p:nvPr>
        </p:nvGraphicFramePr>
        <p:xfrm>
          <a:off x="179388" y="1636713"/>
          <a:ext cx="8780462" cy="4541838"/>
        </p:xfrm>
        <a:graphic>
          <a:graphicData uri="http://schemas.openxmlformats.org/drawingml/2006/table">
            <a:tbl>
              <a:tblPr/>
              <a:tblGrid>
                <a:gridCol w="2376487"/>
                <a:gridCol w="2879725"/>
                <a:gridCol w="3524250"/>
              </a:tblGrid>
              <a:tr h="7010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Класс события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Интерфейс слушателя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Методы слушателя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ActionEvent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ActionListener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actionPerformed()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AdjustmentEvent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AdjustmentListener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adjustmentValueChanged()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34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ComponentEvent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ComponentListener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componentHidden()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componentMoved()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componentResized()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componentShown()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4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ContainerEvent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ContainerListener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componentAdded()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componentRemoved()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4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FocusEvent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FocusListener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focusGained()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focusLost ()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ItemEvent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ItemListener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itemStateChanged()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Некоторые события, слушатели и методы</a:t>
            </a:r>
            <a:endParaRPr lang="ru-RU" dirty="0" smtClean="0"/>
          </a:p>
        </p:txBody>
      </p:sp>
      <p:graphicFrame>
        <p:nvGraphicFramePr>
          <p:cNvPr id="971879" name="Group 10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251903714"/>
              </p:ext>
            </p:extLst>
          </p:nvPr>
        </p:nvGraphicFramePr>
        <p:xfrm>
          <a:off x="179388" y="1844780"/>
          <a:ext cx="8780462" cy="4103016"/>
        </p:xfrm>
        <a:graphic>
          <a:graphicData uri="http://schemas.openxmlformats.org/drawingml/2006/table">
            <a:tbl>
              <a:tblPr/>
              <a:tblGrid>
                <a:gridCol w="2376487"/>
                <a:gridCol w="2879725"/>
                <a:gridCol w="3524250"/>
              </a:tblGrid>
              <a:tr h="701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Класс события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Интерфейс слушателя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Методы слушателя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4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KeyEvent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KeyListener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keyPressed()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keyReleased()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keyTyped()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82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MouseEvent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MouseListener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mouseClicked()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mouseEntered()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mouseExited()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mousePressed()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mouseReleased()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MouseMotionEvent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MouseMotionListener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mouseDragged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mouseMoved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Некоторые события, слушатели и методы</a:t>
            </a:r>
            <a:endParaRPr lang="ru-RU" dirty="0" smtClean="0"/>
          </a:p>
        </p:txBody>
      </p:sp>
      <p:graphicFrame>
        <p:nvGraphicFramePr>
          <p:cNvPr id="972891" name="Group 91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167472806"/>
              </p:ext>
            </p:extLst>
          </p:nvPr>
        </p:nvGraphicFramePr>
        <p:xfrm>
          <a:off x="179388" y="2420860"/>
          <a:ext cx="8780462" cy="3041872"/>
        </p:xfrm>
        <a:graphic>
          <a:graphicData uri="http://schemas.openxmlformats.org/drawingml/2006/table">
            <a:tbl>
              <a:tblPr/>
              <a:tblGrid>
                <a:gridCol w="2376487"/>
                <a:gridCol w="2879725"/>
                <a:gridCol w="3524250"/>
              </a:tblGrid>
              <a:tr h="7009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Класс события</a:t>
                      </a:r>
                    </a:p>
                  </a:txBody>
                  <a:tcPr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Интерфейс слушателя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Методы слушателя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06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WindowEvent</a:t>
                      </a:r>
                    </a:p>
                  </a:txBody>
                  <a:tcPr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WindowListener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windowActivated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windowClosed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windowClosing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windowDeactivated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windowDeiconified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windowlconified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windowOpened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Добавляем кнопку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42844" y="1285860"/>
            <a:ext cx="59293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</a:t>
            </a:r>
            <a:r>
              <a:rPr lang="ru-RU" dirty="0" smtClean="0"/>
              <a:t> </a:t>
            </a:r>
            <a:r>
              <a:rPr lang="en-US" b="1" dirty="0" err="1" smtClean="0"/>
              <a:t>javax.swing</a:t>
            </a:r>
            <a:r>
              <a:rPr lang="en-US" b="1" dirty="0" smtClean="0"/>
              <a:t>.*;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SwingMy</a:t>
            </a:r>
            <a:r>
              <a:rPr lang="en-US" dirty="0" smtClean="0"/>
              <a:t> {</a:t>
            </a:r>
            <a:endParaRPr lang="ru-RU" dirty="0" smtClean="0"/>
          </a:p>
          <a:p>
            <a:r>
              <a:rPr lang="ru-RU" dirty="0" smtClean="0"/>
              <a:t>     </a:t>
            </a:r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</a:t>
            </a:r>
            <a:endParaRPr lang="ru-RU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{</a:t>
            </a:r>
          </a:p>
          <a:p>
            <a:r>
              <a:rPr lang="ru-RU" dirty="0" smtClean="0"/>
              <a:t>          </a:t>
            </a:r>
            <a:r>
              <a:rPr lang="en-US" b="1" dirty="0" err="1" smtClean="0"/>
              <a:t>JFrame</a:t>
            </a:r>
            <a:r>
              <a:rPr lang="en-US" dirty="0" smtClean="0"/>
              <a:t> </a:t>
            </a:r>
            <a:r>
              <a:rPr lang="en-US" dirty="0" err="1" smtClean="0"/>
              <a:t>jfrm</a:t>
            </a:r>
            <a:r>
              <a:rPr lang="en-US" dirty="0" smtClean="0"/>
              <a:t> = </a:t>
            </a:r>
            <a:r>
              <a:rPr lang="en-US" b="1" dirty="0" smtClean="0"/>
              <a:t>new </a:t>
            </a:r>
            <a:r>
              <a:rPr lang="ru-RU" b="1" dirty="0" smtClean="0"/>
              <a:t> </a:t>
            </a:r>
            <a:r>
              <a:rPr lang="en-US" b="1" dirty="0" err="1" smtClean="0"/>
              <a:t>JFrame</a:t>
            </a:r>
            <a:r>
              <a:rPr lang="en-US" dirty="0" smtClean="0"/>
              <a:t>("A simple swing program");</a:t>
            </a:r>
          </a:p>
          <a:p>
            <a:r>
              <a:rPr lang="ru-RU" dirty="0" smtClean="0"/>
              <a:t>          </a:t>
            </a:r>
            <a:r>
              <a:rPr lang="en-US" dirty="0" err="1" smtClean="0"/>
              <a:t>jfrm.</a:t>
            </a:r>
            <a:r>
              <a:rPr lang="en-US" b="1" dirty="0" err="1" smtClean="0"/>
              <a:t>setSize</a:t>
            </a:r>
            <a:r>
              <a:rPr lang="ru-RU" dirty="0" smtClean="0"/>
              <a:t> </a:t>
            </a:r>
            <a:r>
              <a:rPr lang="en-US" dirty="0" smtClean="0"/>
              <a:t>(300, 200);</a:t>
            </a:r>
          </a:p>
          <a:p>
            <a:r>
              <a:rPr lang="ru-RU" dirty="0" smtClean="0"/>
              <a:t>          </a:t>
            </a:r>
            <a:r>
              <a:rPr lang="en-US" dirty="0" err="1" smtClean="0"/>
              <a:t>jfrm.</a:t>
            </a:r>
            <a:r>
              <a:rPr lang="en-US" b="1" dirty="0" err="1" smtClean="0"/>
              <a:t>setLocation</a:t>
            </a:r>
            <a:r>
              <a:rPr lang="ru-RU" dirty="0" smtClean="0"/>
              <a:t> </a:t>
            </a:r>
            <a:r>
              <a:rPr lang="en-US" dirty="0" smtClean="0"/>
              <a:t>(100, 200);</a:t>
            </a:r>
            <a:endParaRPr lang="ru-RU" dirty="0" smtClean="0"/>
          </a:p>
          <a:p>
            <a:r>
              <a:rPr lang="ru-RU" dirty="0" smtClean="0"/>
              <a:t>          </a:t>
            </a:r>
            <a:r>
              <a:rPr lang="en-US" dirty="0" err="1" smtClean="0"/>
              <a:t>jfrm.</a:t>
            </a:r>
            <a:r>
              <a:rPr lang="en-US" b="1" dirty="0" err="1" smtClean="0"/>
              <a:t>setVisible</a:t>
            </a:r>
            <a:r>
              <a:rPr lang="ru-RU" dirty="0" smtClean="0"/>
              <a:t> </a:t>
            </a:r>
            <a:r>
              <a:rPr lang="en-US" dirty="0" smtClean="0"/>
              <a:t>(true);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         </a:t>
            </a:r>
            <a:r>
              <a:rPr lang="en-US" b="1" dirty="0" err="1" smtClean="0"/>
              <a:t>JButton</a:t>
            </a:r>
            <a:r>
              <a:rPr lang="en-US" dirty="0" smtClean="0"/>
              <a:t> </a:t>
            </a:r>
            <a:r>
              <a:rPr lang="en-US" dirty="0" err="1" smtClean="0"/>
              <a:t>jbtn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</a:rPr>
              <a:t>JButton</a:t>
            </a:r>
            <a:r>
              <a:rPr lang="en-US" dirty="0" smtClean="0"/>
              <a:t>("</a:t>
            </a:r>
            <a:r>
              <a:rPr lang="ru-RU" dirty="0" smtClean="0"/>
              <a:t>КНОПКА");</a:t>
            </a:r>
          </a:p>
          <a:p>
            <a:r>
              <a:rPr lang="ru-RU" dirty="0" smtClean="0"/>
              <a:t>         </a:t>
            </a:r>
            <a:r>
              <a:rPr lang="en-US" dirty="0" err="1" smtClean="0"/>
              <a:t>jbtn.setSize</a:t>
            </a:r>
            <a:r>
              <a:rPr lang="en-US" dirty="0" smtClean="0"/>
              <a:t>(120,50);</a:t>
            </a:r>
            <a:r>
              <a:rPr lang="ru-RU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//</a:t>
            </a:r>
            <a:r>
              <a:rPr lang="ru-RU" i="1" dirty="0" smtClean="0">
                <a:solidFill>
                  <a:srgbClr val="00B050"/>
                </a:solidFill>
              </a:rPr>
              <a:t>а </a:t>
            </a:r>
            <a:r>
              <a:rPr lang="ru-RU" i="1" u="sng" dirty="0" smtClean="0">
                <a:solidFill>
                  <a:srgbClr val="00B050"/>
                </a:solidFill>
              </a:rPr>
              <a:t>размеры не установились?</a:t>
            </a:r>
          </a:p>
          <a:p>
            <a:endParaRPr lang="ru-RU" i="1" u="sng" dirty="0" smtClean="0">
              <a:solidFill>
                <a:srgbClr val="00B050"/>
              </a:solidFill>
            </a:endParaRPr>
          </a:p>
          <a:p>
            <a:r>
              <a:rPr lang="ru-RU" dirty="0" smtClean="0"/>
              <a:t>         </a:t>
            </a:r>
            <a:r>
              <a:rPr lang="en-US" b="1" dirty="0" err="1" smtClean="0"/>
              <a:t>jfrm.</a:t>
            </a:r>
            <a:r>
              <a:rPr lang="en-US" b="1" dirty="0" err="1" smtClean="0">
                <a:solidFill>
                  <a:srgbClr val="FF0000"/>
                </a:solidFill>
              </a:rPr>
              <a:t>add</a:t>
            </a:r>
            <a:r>
              <a:rPr lang="en-US" b="1" dirty="0" smtClean="0"/>
              <a:t>(</a:t>
            </a:r>
            <a:r>
              <a:rPr lang="en-US" b="1" dirty="0" err="1" smtClean="0"/>
              <a:t>jbtn</a:t>
            </a:r>
            <a:r>
              <a:rPr lang="en-US" dirty="0" smtClean="0"/>
              <a:t>);</a:t>
            </a:r>
            <a:r>
              <a:rPr lang="ru-RU" dirty="0" smtClean="0"/>
              <a:t> </a:t>
            </a:r>
            <a:r>
              <a:rPr lang="ru-RU" i="1" dirty="0" smtClean="0">
                <a:solidFill>
                  <a:srgbClr val="00B050"/>
                </a:solidFill>
              </a:rPr>
              <a:t>//добавляем кнопку на форму</a:t>
            </a:r>
            <a:endParaRPr lang="en-US" i="1" dirty="0" smtClean="0">
              <a:solidFill>
                <a:srgbClr val="00B050"/>
              </a:solidFill>
            </a:endParaRP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  <p:pic>
        <p:nvPicPr>
          <p:cNvPr id="10" name="Рисунок 9"/>
          <p:cNvPicPr/>
          <p:nvPr/>
        </p:nvPicPr>
        <p:blipFill>
          <a:blip r:embed="rId3" cstate="print"/>
          <a:srcRect l="7331" t="25849" r="70817" b="48089"/>
          <a:stretch>
            <a:fillRect/>
          </a:stretch>
        </p:blipFill>
        <p:spPr bwMode="auto">
          <a:xfrm>
            <a:off x="5929322" y="894790"/>
            <a:ext cx="2927723" cy="210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97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Классы-адаптеры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ts val="2600"/>
              </a:spcBef>
            </a:pPr>
            <a:r>
              <a:rPr lang="ru-RU" dirty="0" smtClean="0"/>
              <a:t>Находятся в пакете </a:t>
            </a: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java.awt.event</a:t>
            </a:r>
            <a:endParaRPr lang="en-US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2600"/>
              </a:spcBef>
            </a:pPr>
            <a:r>
              <a:rPr lang="ru-RU" dirty="0" smtClean="0"/>
              <a:t>Определены для интерфейсов слушателей</a:t>
            </a:r>
            <a:r>
              <a:rPr lang="en-US" dirty="0" smtClean="0"/>
              <a:t> </a:t>
            </a:r>
            <a:r>
              <a:rPr lang="ru-RU" dirty="0" smtClean="0"/>
              <a:t>того же пакета, содержащих более одного метода</a:t>
            </a:r>
          </a:p>
          <a:p>
            <a:pPr eaLnBrk="1" hangingPunct="1">
              <a:lnSpc>
                <a:spcPct val="90000"/>
              </a:lnSpc>
              <a:spcBef>
                <a:spcPts val="2600"/>
              </a:spcBef>
            </a:pPr>
            <a:r>
              <a:rPr lang="ru-RU" dirty="0" smtClean="0"/>
              <a:t>Являются пустыми реализациями соответствующего интерфейса</a:t>
            </a:r>
          </a:p>
          <a:p>
            <a:pPr eaLnBrk="1" hangingPunct="1">
              <a:lnSpc>
                <a:spcPct val="90000"/>
              </a:lnSpc>
              <a:spcBef>
                <a:spcPts val="2600"/>
              </a:spcBef>
            </a:pPr>
            <a:r>
              <a:rPr lang="ru-RU" dirty="0" smtClean="0"/>
              <a:t>Наследники классов-адаптеров переопределяют необходимые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22964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Некоторые нерассмотренные возможности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ts val="1500"/>
              </a:spcBef>
            </a:pPr>
            <a:r>
              <a:rPr lang="ru-RU" sz="2400" dirty="0" smtClean="0"/>
              <a:t>Компоненты и виды порождаемых событий</a:t>
            </a:r>
          </a:p>
          <a:p>
            <a:pPr eaLnBrk="1" hangingPunct="1">
              <a:lnSpc>
                <a:spcPct val="90000"/>
              </a:lnSpc>
              <a:spcBef>
                <a:spcPts val="1500"/>
              </a:spcBef>
            </a:pPr>
            <a:r>
              <a:rPr lang="ru-RU" sz="2400" dirty="0" smtClean="0"/>
              <a:t>Создание своих «стилей» отображения</a:t>
            </a:r>
            <a:br>
              <a:rPr lang="ru-RU" sz="2400" dirty="0" smtClean="0"/>
            </a:b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javax.swing.plaf</a:t>
            </a:r>
            <a:endParaRPr lang="en-US" sz="24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1500"/>
              </a:spcBef>
            </a:pPr>
            <a:r>
              <a:rPr lang="ru-RU" sz="2400" dirty="0" smtClean="0"/>
              <a:t>Вспомогательные классы</a:t>
            </a:r>
            <a:br>
              <a:rPr lang="ru-RU" sz="2400" dirty="0" smtClean="0"/>
            </a:b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JOptionPane</a:t>
            </a:r>
            <a:r>
              <a:rPr lang="en-US" sz="2400" dirty="0" smtClean="0"/>
              <a:t>,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JFileChooser</a:t>
            </a:r>
            <a:r>
              <a:rPr lang="en-US" sz="2400" dirty="0" smtClean="0"/>
              <a:t>,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JColorChooser</a:t>
            </a:r>
            <a:r>
              <a:rPr lang="en-US" sz="2400" dirty="0" smtClean="0"/>
              <a:t> </a:t>
            </a:r>
            <a:r>
              <a:rPr lang="ru-RU" sz="2400" dirty="0" smtClean="0"/>
              <a:t>и т.д.</a:t>
            </a:r>
          </a:p>
          <a:p>
            <a:pPr eaLnBrk="1" hangingPunct="1">
              <a:lnSpc>
                <a:spcPct val="90000"/>
              </a:lnSpc>
              <a:spcBef>
                <a:spcPts val="1500"/>
              </a:spcBef>
            </a:pPr>
            <a:r>
              <a:rPr lang="ru-RU" sz="2400" dirty="0" smtClean="0"/>
              <a:t>«Высокоинтеллектуальные» компоненты</a:t>
            </a:r>
            <a:br>
              <a:rPr lang="ru-RU" sz="2400" dirty="0" smtClean="0"/>
            </a:b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JTree</a:t>
            </a:r>
            <a:r>
              <a:rPr lang="en-US" sz="2400" dirty="0" smtClean="0"/>
              <a:t>,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JTable</a:t>
            </a:r>
            <a:r>
              <a:rPr lang="en-US" sz="2400" dirty="0" smtClean="0"/>
              <a:t> </a:t>
            </a:r>
            <a:r>
              <a:rPr lang="ru-RU" sz="2400" dirty="0" smtClean="0"/>
              <a:t>и т.д.</a:t>
            </a:r>
          </a:p>
          <a:p>
            <a:pPr eaLnBrk="1" hangingPunct="1">
              <a:lnSpc>
                <a:spcPct val="90000"/>
              </a:lnSpc>
              <a:spcBef>
                <a:spcPts val="1500"/>
              </a:spcBef>
            </a:pPr>
            <a:r>
              <a:rPr lang="en-US" sz="2400" dirty="0" err="1" smtClean="0"/>
              <a:t>Drag&amp;Drop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java.awt.dnd</a:t>
            </a:r>
            <a:endParaRPr lang="ru-RU" sz="24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1500"/>
              </a:spcBef>
            </a:pPr>
            <a:r>
              <a:rPr lang="ru-RU" sz="2400" dirty="0" smtClean="0"/>
              <a:t>Вывод на печать</a:t>
            </a:r>
            <a:br>
              <a:rPr lang="ru-RU" sz="2400" dirty="0" smtClean="0"/>
            </a:br>
            <a:r>
              <a:rPr lang="en-US" sz="2400" b="1" dirty="0" err="1" smtClean="0">
                <a:solidFill>
                  <a:schemeClr val="accent1"/>
                </a:solidFill>
                <a:latin typeface="Courier New" pitchFamily="49" charset="0"/>
              </a:rPr>
              <a:t>java.awt.print</a:t>
            </a:r>
            <a:endParaRPr lang="ru-RU" sz="2400" b="1" dirty="0" smtClean="0">
              <a:solidFill>
                <a:schemeClr val="accent1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Понятие апплета</a:t>
            </a:r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ru-RU" sz="2800" b="1" dirty="0" smtClean="0">
                <a:solidFill>
                  <a:schemeClr val="accent1"/>
                </a:solidFill>
              </a:rPr>
              <a:t>Апплет (</a:t>
            </a:r>
            <a:r>
              <a:rPr lang="en-US" sz="2800" b="1" dirty="0" smtClean="0">
                <a:solidFill>
                  <a:schemeClr val="accent1"/>
                </a:solidFill>
              </a:rPr>
              <a:t>applet</a:t>
            </a:r>
            <a:r>
              <a:rPr lang="ru-RU" sz="2800" b="1" dirty="0" smtClean="0">
                <a:solidFill>
                  <a:schemeClr val="accent1"/>
                </a:solidFill>
              </a:rPr>
              <a:t>)</a:t>
            </a:r>
            <a:r>
              <a:rPr lang="ru-RU" sz="2800" dirty="0" smtClean="0"/>
              <a:t> – небольшое приложение, доступное на Интернет-сервере, транспортирующееся по Интернет, автоматически устанавливающееся и выполняемое как часть </a:t>
            </a:r>
            <a:r>
              <a:rPr lang="en-US" sz="2800" dirty="0" smtClean="0"/>
              <a:t>Web-</a:t>
            </a:r>
            <a:r>
              <a:rPr lang="ru-RU" sz="2800" dirty="0" smtClean="0"/>
              <a:t>документа</a:t>
            </a:r>
          </a:p>
          <a:p>
            <a:pPr lvl="4" eaLnBrk="1" hangingPunct="1">
              <a:lnSpc>
                <a:spcPct val="90000"/>
              </a:lnSpc>
            </a:pPr>
            <a:endParaRPr lang="ru-RU" sz="1800" dirty="0" smtClean="0"/>
          </a:p>
          <a:p>
            <a:pPr eaLnBrk="1" hangingPunct="1">
              <a:lnSpc>
                <a:spcPct val="90000"/>
              </a:lnSpc>
            </a:pPr>
            <a:r>
              <a:rPr lang="ru-RU" sz="2800" dirty="0" smtClean="0"/>
              <a:t>В </a:t>
            </a:r>
            <a:r>
              <a:rPr lang="en-US" sz="2800" dirty="0" smtClean="0"/>
              <a:t>HTML-</a:t>
            </a:r>
            <a:r>
              <a:rPr lang="ru-RU" sz="2800" dirty="0" smtClean="0"/>
              <a:t>документ апплет встраивается с помощью тегов 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&lt;applet&gt;</a:t>
            </a:r>
            <a:r>
              <a:rPr lang="ru-RU" sz="2800" dirty="0" smtClean="0"/>
              <a:t> и 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&lt;object&gt;</a:t>
            </a:r>
            <a:endParaRPr lang="ru-RU" sz="28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4" eaLnBrk="1" hangingPunct="1">
              <a:lnSpc>
                <a:spcPct val="90000"/>
              </a:lnSpc>
            </a:pPr>
            <a:endParaRPr lang="ru-RU" sz="1800" dirty="0" smtClean="0"/>
          </a:p>
          <a:p>
            <a:pPr eaLnBrk="1" hangingPunct="1">
              <a:lnSpc>
                <a:spcPct val="90000"/>
              </a:lnSpc>
            </a:pPr>
            <a:r>
              <a:rPr lang="ru-RU" sz="2800" dirty="0" smtClean="0"/>
              <a:t>После доставки к клиенту апплет имеет ограниченный доступ к ресурсам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46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Простейший апплет</a:t>
            </a:r>
          </a:p>
        </p:txBody>
      </p:sp>
      <p:sp>
        <p:nvSpPr>
          <p:cNvPr id="858116" name="Text Box 4"/>
          <p:cNvSpPr txBox="1">
            <a:spLocks noChangeArrowheads="1"/>
          </p:cNvSpPr>
          <p:nvPr/>
        </p:nvSpPr>
        <p:spPr bwMode="auto">
          <a:xfrm>
            <a:off x="179388" y="1844675"/>
            <a:ext cx="8785225" cy="4105275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ru-RU" sz="2000" b="1">
                <a:latin typeface="Courier New" pitchFamily="49" charset="0"/>
              </a:rPr>
              <a:t>import java.awt.*;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import java.applet.*;</a:t>
            </a:r>
          </a:p>
          <a:p>
            <a:pPr eaLnBrk="1" hangingPunct="1"/>
            <a:endParaRPr kumimoji="1" lang="ru-RU" sz="2000" b="1">
              <a:latin typeface="Courier New" pitchFamily="49" charset="0"/>
            </a:endParaRP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/*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  &lt;applet code="HelloWorldApplet" width=200 height=40&gt;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  &lt;/applet&gt;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*/</a:t>
            </a:r>
          </a:p>
          <a:p>
            <a:pPr eaLnBrk="1" hangingPunct="1"/>
            <a:endParaRPr kumimoji="1" lang="ru-RU" sz="2000" b="1">
              <a:latin typeface="Courier New" pitchFamily="49" charset="0"/>
            </a:endParaRP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public class HelloWorldApplet extends Applet {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  public void paint(Graphics g) {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    g.drawString("Hello World!", 20, 20);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  }</a:t>
            </a:r>
          </a:p>
          <a:p>
            <a:pPr eaLnBrk="1" hangingPunct="1"/>
            <a:r>
              <a:rPr kumimoji="1" lang="ru-RU" sz="2000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65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Тэг </a:t>
            </a:r>
            <a:r>
              <a:rPr lang="en-US" smtClean="0"/>
              <a:t>&lt;applet&gt;</a:t>
            </a:r>
            <a:endParaRPr lang="ru-RU" smtClean="0"/>
          </a:p>
        </p:txBody>
      </p:sp>
      <p:sp>
        <p:nvSpPr>
          <p:cNvPr id="859140" name="Text Box 4"/>
          <p:cNvSpPr txBox="1">
            <a:spLocks noChangeArrowheads="1"/>
          </p:cNvSpPr>
          <p:nvPr/>
        </p:nvSpPr>
        <p:spPr bwMode="auto">
          <a:xfrm>
            <a:off x="179388" y="1612900"/>
            <a:ext cx="8785225" cy="4541838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&lt;APPLET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CODE = </a:t>
            </a:r>
            <a:r>
              <a:rPr kumimoji="1" lang="ru-RU" sz="1700" b="1" dirty="0" err="1">
                <a:latin typeface="Courier New" pitchFamily="49" charset="0"/>
              </a:rPr>
              <a:t>appletFile</a:t>
            </a:r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OBJECT = </a:t>
            </a:r>
            <a:r>
              <a:rPr kumimoji="1" lang="ru-RU" sz="1700" b="1" dirty="0" err="1">
                <a:latin typeface="Courier New" pitchFamily="49" charset="0"/>
              </a:rPr>
              <a:t>appletSerialFile</a:t>
            </a:r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WIDTH = </a:t>
            </a:r>
            <a:r>
              <a:rPr kumimoji="1" lang="ru-RU" sz="1700" b="1" dirty="0" err="1">
                <a:latin typeface="Courier New" pitchFamily="49" charset="0"/>
              </a:rPr>
              <a:t>pixels</a:t>
            </a:r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HEIGHT = </a:t>
            </a:r>
            <a:r>
              <a:rPr kumimoji="1" lang="ru-RU" sz="1700" b="1" dirty="0" err="1">
                <a:latin typeface="Courier New" pitchFamily="49" charset="0"/>
              </a:rPr>
              <a:t>pixels</a:t>
            </a:r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[ARCHIVE = </a:t>
            </a:r>
            <a:r>
              <a:rPr kumimoji="1" lang="ru-RU" sz="1700" b="1" dirty="0" err="1">
                <a:latin typeface="Courier New" pitchFamily="49" charset="0"/>
              </a:rPr>
              <a:t>jarFiles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[CODEBASE = </a:t>
            </a:r>
            <a:r>
              <a:rPr kumimoji="1" lang="ru-RU" sz="1700" b="1" dirty="0" err="1">
                <a:latin typeface="Courier New" pitchFamily="49" charset="0"/>
              </a:rPr>
              <a:t>codebaseURL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[ALT = </a:t>
            </a:r>
            <a:r>
              <a:rPr kumimoji="1" lang="ru-RU" sz="1700" b="1" dirty="0" err="1">
                <a:latin typeface="Courier New" pitchFamily="49" charset="0"/>
              </a:rPr>
              <a:t>alternateText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[NAME = </a:t>
            </a:r>
            <a:r>
              <a:rPr kumimoji="1" lang="ru-RU" sz="1700" b="1" dirty="0" err="1">
                <a:latin typeface="Courier New" pitchFamily="49" charset="0"/>
              </a:rPr>
              <a:t>appletInstanceName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[ALIGN = </a:t>
            </a:r>
            <a:r>
              <a:rPr kumimoji="1" lang="ru-RU" sz="1700" b="1" dirty="0" err="1">
                <a:latin typeface="Courier New" pitchFamily="49" charset="0"/>
              </a:rPr>
              <a:t>alignment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[VSPACE = </a:t>
            </a:r>
            <a:r>
              <a:rPr kumimoji="1" lang="ru-RU" sz="1700" b="1" dirty="0" err="1">
                <a:latin typeface="Courier New" pitchFamily="49" charset="0"/>
              </a:rPr>
              <a:t>pixels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[HSPACE = </a:t>
            </a:r>
            <a:r>
              <a:rPr kumimoji="1" lang="ru-RU" sz="1700" b="1" dirty="0" err="1">
                <a:latin typeface="Courier New" pitchFamily="49" charset="0"/>
              </a:rPr>
              <a:t>pixels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&gt;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[&lt; PARAM NAME = </a:t>
            </a:r>
            <a:r>
              <a:rPr kumimoji="1" lang="ru-RU" sz="1700" b="1" dirty="0" err="1">
                <a:latin typeface="Courier New" pitchFamily="49" charset="0"/>
              </a:rPr>
              <a:t>AttributeNamel</a:t>
            </a:r>
            <a:r>
              <a:rPr kumimoji="1" lang="ru-RU" sz="1700" b="1" dirty="0">
                <a:latin typeface="Courier New" pitchFamily="49" charset="0"/>
              </a:rPr>
              <a:t> VALUE = </a:t>
            </a:r>
            <a:r>
              <a:rPr kumimoji="1" lang="ru-RU" sz="1700" b="1" dirty="0" err="1">
                <a:latin typeface="Courier New" pitchFamily="49" charset="0"/>
              </a:rPr>
              <a:t>AttributeValuel</a:t>
            </a:r>
            <a:r>
              <a:rPr kumimoji="1" lang="ru-RU" sz="1700" b="1" dirty="0">
                <a:latin typeface="Courier New" pitchFamily="49" charset="0"/>
              </a:rPr>
              <a:t> &gt;]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[&lt; PARAM NAME = AttributeName2 VALUE = AttributeValue2 &gt;]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[HTML-текст, отображаемый при отсутствии поддержки </a:t>
            </a:r>
            <a:r>
              <a:rPr kumimoji="1" lang="ru-RU" sz="1700" b="1" dirty="0" err="1">
                <a:latin typeface="Courier New" pitchFamily="49" charset="0"/>
              </a:rPr>
              <a:t>Java</a:t>
            </a:r>
            <a:r>
              <a:rPr kumimoji="1" lang="ru-RU" sz="1700" b="1" dirty="0">
                <a:latin typeface="Courier New" pitchFamily="49" charset="0"/>
              </a:rPr>
              <a:t>]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&lt;/APPLET&gt;</a:t>
            </a:r>
          </a:p>
        </p:txBody>
      </p:sp>
    </p:spTree>
    <p:extLst>
      <p:ext uri="{BB962C8B-B14F-4D97-AF65-F5344CB8AC3E}">
        <p14:creationId xmlns:p14="http://schemas.microsoft.com/office/powerpoint/2010/main" val="8503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Отладочная печать</a:t>
            </a:r>
          </a:p>
        </p:txBody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dirty="0" smtClean="0"/>
              <a:t>Может выводиться на консоль и в статусную строку программы просмотра апплетов</a:t>
            </a:r>
            <a:endParaRPr lang="en-US" dirty="0" smtClean="0"/>
          </a:p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dirty="0" smtClean="0"/>
              <a:t>В браузере можно получить доступ к консоли:</a:t>
            </a:r>
            <a:br>
              <a:rPr lang="ru-RU" dirty="0" smtClean="0"/>
            </a:br>
            <a:r>
              <a:rPr lang="en-US" dirty="0" smtClean="0"/>
              <a:t>Netscape: Options&gt;Show Java Console</a:t>
            </a:r>
            <a:br>
              <a:rPr lang="en-US" dirty="0" smtClean="0"/>
            </a:br>
            <a:r>
              <a:rPr lang="en-US" dirty="0" smtClean="0"/>
              <a:t>IE: Tools&gt;Sun Java Console</a:t>
            </a:r>
            <a:endParaRPr lang="ru-RU" dirty="0" smtClean="0"/>
          </a:p>
          <a:p>
            <a:pPr eaLnBrk="1" hangingPunct="1">
              <a:lnSpc>
                <a:spcPct val="90000"/>
              </a:lnSpc>
              <a:spcBef>
                <a:spcPts val="2800"/>
              </a:spcBef>
            </a:pPr>
            <a:r>
              <a:rPr lang="ru-RU" dirty="0" smtClean="0"/>
              <a:t>А можно и не получить…</a:t>
            </a:r>
          </a:p>
        </p:txBody>
      </p:sp>
    </p:spTree>
    <p:extLst>
      <p:ext uri="{BB962C8B-B14F-4D97-AF65-F5344CB8AC3E}">
        <p14:creationId xmlns:p14="http://schemas.microsoft.com/office/powerpoint/2010/main" val="30663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Класс </a:t>
            </a:r>
            <a:r>
              <a:rPr lang="en-US" smtClean="0"/>
              <a:t>Applet</a:t>
            </a:r>
            <a:endParaRPr lang="ru-RU" smtClean="0"/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ts val="4200"/>
              </a:spcBef>
            </a:pP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java.applet.Applet</a:t>
            </a:r>
            <a:endParaRPr lang="en-US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4200"/>
              </a:spcBef>
            </a:pPr>
            <a:r>
              <a:rPr lang="ru-RU" dirty="0" smtClean="0"/>
              <a:t>Является классом-предком для любого апплета, включаемого в </a:t>
            </a:r>
            <a:r>
              <a:rPr lang="en-US" dirty="0" smtClean="0"/>
              <a:t>web-</a:t>
            </a:r>
            <a:r>
              <a:rPr lang="ru-RU" dirty="0" smtClean="0"/>
              <a:t>страницу или просматриваемого в </a:t>
            </a:r>
            <a:r>
              <a:rPr lang="en-US" dirty="0" smtClean="0"/>
              <a:t>Java Applet Viewer</a:t>
            </a:r>
          </a:p>
          <a:p>
            <a:pPr eaLnBrk="1" hangingPunct="1">
              <a:lnSpc>
                <a:spcPct val="90000"/>
              </a:lnSpc>
              <a:spcBef>
                <a:spcPts val="4200"/>
              </a:spcBef>
            </a:pPr>
            <a:r>
              <a:rPr lang="ru-RU" dirty="0" smtClean="0"/>
              <a:t>При наследовании обычно переопределяется ряд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307844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Скелетная структура апплета</a:t>
            </a:r>
          </a:p>
        </p:txBody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void </a:t>
            </a:r>
            <a:r>
              <a:rPr lang="en-US" sz="2800" b="1" dirty="0" err="1" smtClean="0">
                <a:solidFill>
                  <a:schemeClr val="accent1"/>
                </a:solidFill>
                <a:latin typeface="Courier New" pitchFamily="49" charset="0"/>
              </a:rPr>
              <a:t>init</a:t>
            </a: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b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800" dirty="0" smtClean="0"/>
              <a:t>Вызывается один раз при инициализации</a:t>
            </a:r>
            <a:endParaRPr lang="en-US" sz="2800" dirty="0" smtClean="0"/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void start()</a:t>
            </a:r>
            <a: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ru-RU" sz="2800" b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ru-RU" sz="2800" dirty="0" smtClean="0"/>
              <a:t>Вызывается каждый раз при выводе документа, содержащего апплет, на экран</a:t>
            </a:r>
            <a:endParaRPr lang="en-US" sz="2800" dirty="0" smtClean="0"/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void stop()</a:t>
            </a:r>
            <a:r>
              <a:rPr lang="ru-RU" sz="2800" dirty="0" smtClean="0">
                <a:solidFill>
                  <a:schemeClr val="accent1"/>
                </a:solidFill>
              </a:rPr>
              <a:t/>
            </a:r>
            <a:br>
              <a:rPr lang="ru-RU" sz="2800" dirty="0" smtClean="0">
                <a:solidFill>
                  <a:schemeClr val="accent1"/>
                </a:solidFill>
              </a:rPr>
            </a:br>
            <a:r>
              <a:rPr lang="ru-RU" sz="2800" dirty="0" smtClean="0"/>
              <a:t>Вызывается каждый раз, когда браузер покидает документ, содержащий апплет</a:t>
            </a:r>
            <a:endParaRPr lang="en-US" sz="2800" dirty="0" smtClean="0"/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800" b="1" dirty="0" smtClean="0">
                <a:solidFill>
                  <a:schemeClr val="accent1"/>
                </a:solidFill>
                <a:latin typeface="Courier New" pitchFamily="49" charset="0"/>
              </a:rPr>
              <a:t>void destroy()</a:t>
            </a:r>
            <a:r>
              <a:rPr lang="ru-RU" sz="2800" dirty="0" smtClean="0">
                <a:solidFill>
                  <a:schemeClr val="accent1"/>
                </a:solidFill>
              </a:rPr>
              <a:t/>
            </a:r>
            <a:br>
              <a:rPr lang="ru-RU" sz="2800" dirty="0" smtClean="0">
                <a:solidFill>
                  <a:schemeClr val="accent1"/>
                </a:solidFill>
              </a:rPr>
            </a:br>
            <a:r>
              <a:rPr lang="ru-RU" sz="2800" dirty="0" smtClean="0"/>
              <a:t>Вызывается один раз, когда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выполнение апплета заканчивается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90" y="44371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Апплеты в </a:t>
            </a:r>
            <a:r>
              <a:rPr lang="en-US" smtClean="0"/>
              <a:t>Swing</a:t>
            </a:r>
            <a:endParaRPr lang="ru-RU" smtClean="0"/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685925"/>
            <a:ext cx="8780462" cy="4479925"/>
          </a:xfrm>
        </p:spPr>
        <p:txBody>
          <a:bodyPr anchor="ctr">
            <a:normAutofit fontScale="85000" lnSpcReduction="20000"/>
          </a:bodyPr>
          <a:lstStyle/>
          <a:p>
            <a:pPr eaLnBrk="1" hangingPunct="1">
              <a:lnSpc>
                <a:spcPct val="95000"/>
              </a:lnSpc>
              <a:spcBef>
                <a:spcPts val="1600"/>
              </a:spcBef>
            </a:pPr>
            <a:r>
              <a:rPr lang="ru-RU" dirty="0" smtClean="0"/>
              <a:t>Используется класс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javax.swing.JApplet</a:t>
            </a:r>
            <a:endParaRPr lang="en-US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5000"/>
              </a:lnSpc>
              <a:spcBef>
                <a:spcPts val="1600"/>
              </a:spcBef>
            </a:pPr>
            <a:r>
              <a:rPr lang="ru-RU" dirty="0" smtClean="0"/>
              <a:t>Содержимое </a:t>
            </a:r>
            <a:r>
              <a:rPr lang="ru-RU" dirty="0" err="1" smtClean="0"/>
              <a:t>аплета</a:t>
            </a:r>
            <a:r>
              <a:rPr lang="ru-RU" dirty="0" smtClean="0"/>
              <a:t> находится на панели, ссылку на которую можно получить вызовом метода </a:t>
            </a:r>
            <a:r>
              <a:rPr lang="en-US" b="1" dirty="0" err="1" smtClean="0">
                <a:solidFill>
                  <a:schemeClr val="accent1"/>
                </a:solidFill>
                <a:latin typeface="Courier New" pitchFamily="49" charset="0"/>
              </a:rPr>
              <a:t>getContentPane</a:t>
            </a:r>
            <a:r>
              <a:rPr lang="en-US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endParaRPr lang="ru-RU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eaLnBrk="1" hangingPunct="1">
              <a:lnSpc>
                <a:spcPct val="95000"/>
              </a:lnSpc>
              <a:spcBef>
                <a:spcPts val="1600"/>
              </a:spcBef>
            </a:pPr>
            <a:r>
              <a:rPr lang="ru-RU" dirty="0" smtClean="0"/>
              <a:t>Для добавление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элементов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используется её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метод </a:t>
            </a:r>
            <a:r>
              <a:rPr lang="en-US" b="1" dirty="0" smtClean="0">
                <a:solidFill>
                  <a:schemeClr val="accent1"/>
                </a:solidFill>
                <a:latin typeface="Courier New" pitchFamily="49" charset="0"/>
              </a:rPr>
              <a:t>add()</a:t>
            </a:r>
          </a:p>
          <a:p>
            <a:pPr eaLnBrk="1" hangingPunct="1">
              <a:lnSpc>
                <a:spcPct val="95000"/>
              </a:lnSpc>
              <a:spcBef>
                <a:spcPts val="1600"/>
              </a:spcBef>
            </a:pPr>
            <a:r>
              <a:rPr lang="ru-RU" dirty="0" smtClean="0"/>
              <a:t>Апплет может являться полноценным </a:t>
            </a:r>
            <a:r>
              <a:rPr lang="en-US" dirty="0" smtClean="0"/>
              <a:t>Swing-</a:t>
            </a:r>
            <a:r>
              <a:rPr lang="ru-RU" dirty="0" smtClean="0"/>
              <a:t>приложением</a:t>
            </a:r>
            <a:endParaRPr lang="ru-RU" dirty="0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0" y="3685974"/>
            <a:ext cx="5094980" cy="15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Пример апплета</a:t>
            </a:r>
            <a:br>
              <a:rPr lang="ru-RU" dirty="0" smtClean="0"/>
            </a:br>
            <a:r>
              <a:rPr lang="ru-RU" sz="3200" dirty="0" smtClean="0"/>
              <a:t>с использованием компонентов</a:t>
            </a:r>
            <a:endParaRPr lang="ru-RU" dirty="0" smtClean="0"/>
          </a:p>
        </p:txBody>
      </p:sp>
      <p:sp>
        <p:nvSpPr>
          <p:cNvPr id="1036291" name="Text Box 3"/>
          <p:cNvSpPr txBox="1">
            <a:spLocks noChangeArrowheads="1"/>
          </p:cNvSpPr>
          <p:nvPr/>
        </p:nvSpPr>
        <p:spPr bwMode="auto">
          <a:xfrm>
            <a:off x="179388" y="1557338"/>
            <a:ext cx="8785225" cy="4610100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java.awt</a:t>
            </a:r>
            <a:r>
              <a:rPr kumimoji="1" lang="ru-RU" sz="14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java.awt.event</a:t>
            </a:r>
            <a:r>
              <a:rPr kumimoji="1" lang="ru-RU" sz="14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java.net.*;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java.applet</a:t>
            </a:r>
            <a:r>
              <a:rPr kumimoji="1" lang="ru-RU" sz="14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import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javax.swing</a:t>
            </a:r>
            <a:r>
              <a:rPr kumimoji="1" lang="ru-RU" sz="14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400" b="1" dirty="0" err="1">
                <a:latin typeface="Courier New" pitchFamily="49" charset="0"/>
              </a:rPr>
              <a:t>public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class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SwingApplet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extends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JApplet</a:t>
            </a:r>
            <a:r>
              <a:rPr kumimoji="1" lang="ru-RU" sz="1400" b="1" dirty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</a:t>
            </a:r>
            <a:r>
              <a:rPr kumimoji="1" lang="ru-RU" sz="1400" b="1" dirty="0" err="1">
                <a:latin typeface="Courier New" pitchFamily="49" charset="0"/>
              </a:rPr>
              <a:t>JButton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button</a:t>
            </a:r>
            <a:r>
              <a:rPr kumimoji="1" lang="ru-RU" sz="1400" b="1" dirty="0">
                <a:latin typeface="Courier New" pitchFamily="49" charset="0"/>
              </a:rPr>
              <a:t>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</a:t>
            </a:r>
            <a:r>
              <a:rPr kumimoji="1" lang="ru-RU" sz="1400" b="1" dirty="0" err="1">
                <a:latin typeface="Courier New" pitchFamily="49" charset="0"/>
              </a:rPr>
              <a:t>public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void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init</a:t>
            </a:r>
            <a:r>
              <a:rPr kumimoji="1" lang="ru-RU" sz="1400" b="1" dirty="0">
                <a:latin typeface="Courier New" pitchFamily="49" charset="0"/>
              </a:rPr>
              <a:t>()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String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laf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UIManager.getSystemLookAndFeelClassName</a:t>
            </a:r>
            <a:r>
              <a:rPr kumimoji="1" lang="ru-RU" sz="14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try</a:t>
            </a:r>
            <a:r>
              <a:rPr kumimoji="1" lang="ru-RU" sz="1400" b="1" dirty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  </a:t>
            </a:r>
            <a:r>
              <a:rPr kumimoji="1" lang="ru-RU" sz="1400" b="1" dirty="0" err="1">
                <a:latin typeface="Courier New" pitchFamily="49" charset="0"/>
              </a:rPr>
              <a:t>UIManager.setLookAndFeel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laf</a:t>
            </a:r>
            <a:r>
              <a:rPr kumimoji="1" lang="ru-RU" sz="1400" b="1" dirty="0"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} </a:t>
            </a:r>
            <a:r>
              <a:rPr kumimoji="1" lang="ru-RU" sz="1400" b="1" dirty="0" err="1">
                <a:latin typeface="Courier New" pitchFamily="49" charset="0"/>
              </a:rPr>
              <a:t>catch</a:t>
            </a:r>
            <a:r>
              <a:rPr kumimoji="1" lang="ru-RU" sz="1400" b="1" dirty="0">
                <a:latin typeface="Courier New" pitchFamily="49" charset="0"/>
              </a:rPr>
              <a:t> (</a:t>
            </a:r>
            <a:r>
              <a:rPr kumimoji="1" lang="ru-RU" sz="1400" b="1" dirty="0" err="1">
                <a:latin typeface="Courier New" pitchFamily="49" charset="0"/>
              </a:rPr>
              <a:t>UnsupportedLookAndFeelException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exc</a:t>
            </a:r>
            <a:r>
              <a:rPr kumimoji="1" lang="ru-RU" sz="1400" b="1" dirty="0">
                <a:latin typeface="Courier New" pitchFamily="49" charset="0"/>
              </a:rPr>
              <a:t>)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  </a:t>
            </a:r>
            <a:r>
              <a:rPr kumimoji="1" lang="ru-RU" sz="1400" b="1" dirty="0" err="1">
                <a:latin typeface="Courier New" pitchFamily="49" charset="0"/>
              </a:rPr>
              <a:t>System.err.println</a:t>
            </a:r>
            <a:r>
              <a:rPr kumimoji="1" lang="ru-RU" sz="1400" b="1" dirty="0">
                <a:latin typeface="Courier New" pitchFamily="49" charset="0"/>
              </a:rPr>
              <a:t>("</a:t>
            </a:r>
            <a:r>
              <a:rPr kumimoji="1" lang="ru-RU" sz="1400" b="1" dirty="0" err="1">
                <a:latin typeface="Courier New" pitchFamily="49" charset="0"/>
              </a:rPr>
              <a:t>Warning</a:t>
            </a:r>
            <a:r>
              <a:rPr kumimoji="1" lang="ru-RU" sz="1400" b="1" dirty="0">
                <a:latin typeface="Courier New" pitchFamily="49" charset="0"/>
              </a:rPr>
              <a:t>: </a:t>
            </a:r>
            <a:r>
              <a:rPr kumimoji="1" lang="ru-RU" sz="1400" b="1" dirty="0" err="1">
                <a:latin typeface="Courier New" pitchFamily="49" charset="0"/>
              </a:rPr>
              <a:t>UnsupportedLookAndFeel</a:t>
            </a:r>
            <a:r>
              <a:rPr kumimoji="1" lang="ru-RU" sz="1400" b="1" dirty="0">
                <a:latin typeface="Courier New" pitchFamily="49" charset="0"/>
              </a:rPr>
              <a:t>: " + </a:t>
            </a:r>
            <a:r>
              <a:rPr kumimoji="1" lang="ru-RU" sz="1400" b="1" dirty="0" err="1">
                <a:latin typeface="Courier New" pitchFamily="49" charset="0"/>
              </a:rPr>
              <a:t>laf</a:t>
            </a:r>
            <a:r>
              <a:rPr kumimoji="1" lang="ru-RU" sz="1400" b="1" dirty="0"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} </a:t>
            </a:r>
            <a:r>
              <a:rPr kumimoji="1" lang="ru-RU" sz="1400" b="1" dirty="0" err="1">
                <a:latin typeface="Courier New" pitchFamily="49" charset="0"/>
              </a:rPr>
              <a:t>catch</a:t>
            </a:r>
            <a:r>
              <a:rPr kumimoji="1" lang="ru-RU" sz="1400" b="1" dirty="0">
                <a:latin typeface="Courier New" pitchFamily="49" charset="0"/>
              </a:rPr>
              <a:t> (</a:t>
            </a:r>
            <a:r>
              <a:rPr kumimoji="1" lang="ru-RU" sz="1400" b="1" dirty="0" err="1">
                <a:latin typeface="Courier New" pitchFamily="49" charset="0"/>
              </a:rPr>
              <a:t>Exception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exc</a:t>
            </a:r>
            <a:r>
              <a:rPr kumimoji="1" lang="ru-RU" sz="1400" b="1" dirty="0">
                <a:latin typeface="Courier New" pitchFamily="49" charset="0"/>
              </a:rPr>
              <a:t>) {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  </a:t>
            </a:r>
            <a:r>
              <a:rPr kumimoji="1" lang="ru-RU" sz="1400" b="1" dirty="0" err="1">
                <a:latin typeface="Courier New" pitchFamily="49" charset="0"/>
              </a:rPr>
              <a:t>System.err.println</a:t>
            </a:r>
            <a:r>
              <a:rPr kumimoji="1" lang="ru-RU" sz="1400" b="1" dirty="0">
                <a:latin typeface="Courier New" pitchFamily="49" charset="0"/>
              </a:rPr>
              <a:t>("</a:t>
            </a:r>
            <a:r>
              <a:rPr kumimoji="1" lang="ru-RU" sz="1400" b="1" dirty="0" err="1">
                <a:latin typeface="Courier New" pitchFamily="49" charset="0"/>
              </a:rPr>
              <a:t>Error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loading</a:t>
            </a:r>
            <a:r>
              <a:rPr kumimoji="1" lang="ru-RU" sz="1400" b="1" dirty="0">
                <a:latin typeface="Courier New" pitchFamily="49" charset="0"/>
              </a:rPr>
              <a:t> " + </a:t>
            </a:r>
            <a:r>
              <a:rPr kumimoji="1" lang="ru-RU" sz="1400" b="1" dirty="0" err="1">
                <a:latin typeface="Courier New" pitchFamily="49" charset="0"/>
              </a:rPr>
              <a:t>laf</a:t>
            </a:r>
            <a:r>
              <a:rPr kumimoji="1" lang="ru-RU" sz="1400" b="1" dirty="0">
                <a:latin typeface="Courier New" pitchFamily="49" charset="0"/>
              </a:rPr>
              <a:t> + ": " + </a:t>
            </a:r>
            <a:r>
              <a:rPr kumimoji="1" lang="ru-RU" sz="1400" b="1" dirty="0" err="1">
                <a:latin typeface="Courier New" pitchFamily="49" charset="0"/>
              </a:rPr>
              <a:t>exc</a:t>
            </a:r>
            <a:r>
              <a:rPr kumimoji="1" lang="ru-RU" sz="1400" b="1" dirty="0"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}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getContentPane</a:t>
            </a:r>
            <a:r>
              <a:rPr kumimoji="1" lang="ru-RU" sz="1400" b="1" dirty="0">
                <a:latin typeface="Courier New" pitchFamily="49" charset="0"/>
              </a:rPr>
              <a:t>().</a:t>
            </a:r>
            <a:r>
              <a:rPr kumimoji="1" lang="ru-RU" sz="1400" b="1" dirty="0" err="1">
                <a:latin typeface="Courier New" pitchFamily="49" charset="0"/>
              </a:rPr>
              <a:t>setLayout</a:t>
            </a:r>
            <a:r>
              <a:rPr kumimoji="1" lang="ru-RU" sz="1400" b="1" dirty="0">
                <a:latin typeface="Courier New" pitchFamily="49" charset="0"/>
              </a:rPr>
              <a:t>(</a:t>
            </a:r>
            <a:r>
              <a:rPr kumimoji="1" lang="ru-RU" sz="1400" b="1" dirty="0" err="1">
                <a:latin typeface="Courier New" pitchFamily="49" charset="0"/>
              </a:rPr>
              <a:t>new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FlowLayout</a:t>
            </a:r>
            <a:r>
              <a:rPr kumimoji="1" lang="ru-RU" sz="1400" b="1" dirty="0">
                <a:latin typeface="Courier New" pitchFamily="49" charset="0"/>
              </a:rPr>
              <a:t>());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latin typeface="Courier New" pitchFamily="49" charset="0"/>
              </a:rPr>
              <a:t>button</a:t>
            </a:r>
            <a:r>
              <a:rPr kumimoji="1" lang="ru-RU" sz="1400" b="1" dirty="0">
                <a:latin typeface="Courier New" pitchFamily="49" charset="0"/>
              </a:rPr>
              <a:t> = </a:t>
            </a:r>
            <a:r>
              <a:rPr kumimoji="1" lang="ru-RU" sz="1400" b="1" dirty="0" err="1">
                <a:latin typeface="Courier New" pitchFamily="49" charset="0"/>
              </a:rPr>
              <a:t>new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JButton</a:t>
            </a:r>
            <a:r>
              <a:rPr kumimoji="1" lang="ru-RU" sz="1400" b="1" dirty="0">
                <a:latin typeface="Courier New" pitchFamily="49" charset="0"/>
              </a:rPr>
              <a:t>("</a:t>
            </a:r>
            <a:r>
              <a:rPr kumimoji="1" lang="ru-RU" sz="1400" b="1" dirty="0" err="1">
                <a:latin typeface="Courier New" pitchFamily="49" charset="0"/>
              </a:rPr>
              <a:t>Hello</a:t>
            </a:r>
            <a:r>
              <a:rPr kumimoji="1" lang="ru-RU" sz="1400" b="1" dirty="0">
                <a:latin typeface="Courier New" pitchFamily="49" charset="0"/>
              </a:rPr>
              <a:t>, </a:t>
            </a:r>
            <a:r>
              <a:rPr kumimoji="1" lang="ru-RU" sz="1400" b="1" dirty="0" err="1">
                <a:latin typeface="Courier New" pitchFamily="49" charset="0"/>
              </a:rPr>
              <a:t>I'm</a:t>
            </a:r>
            <a:r>
              <a:rPr kumimoji="1" lang="ru-RU" sz="1400" b="1" dirty="0">
                <a:latin typeface="Courier New" pitchFamily="49" charset="0"/>
              </a:rPr>
              <a:t> a </a:t>
            </a:r>
            <a:r>
              <a:rPr kumimoji="1" lang="ru-RU" sz="1400" b="1" dirty="0" err="1">
                <a:latin typeface="Courier New" pitchFamily="49" charset="0"/>
              </a:rPr>
              <a:t>Swing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ru-RU" sz="1400" b="1" dirty="0" err="1">
                <a:latin typeface="Courier New" pitchFamily="49" charset="0"/>
              </a:rPr>
              <a:t>Button</a:t>
            </a:r>
            <a:r>
              <a:rPr kumimoji="1" lang="ru-RU" sz="1400" b="1" dirty="0">
                <a:latin typeface="Courier New" pitchFamily="49" charset="0"/>
              </a:rPr>
              <a:t>!");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  </a:t>
            </a:r>
            <a:r>
              <a:rPr kumimoji="1" lang="ru-RU" sz="1400" b="1" dirty="0" err="1">
                <a:solidFill>
                  <a:schemeClr val="accent2"/>
                </a:solidFill>
                <a:latin typeface="Courier New" pitchFamily="49" charset="0"/>
              </a:rPr>
              <a:t>getContentPane</a:t>
            </a:r>
            <a:r>
              <a:rPr kumimoji="1" lang="ru-RU" sz="1400" b="1" dirty="0">
                <a:solidFill>
                  <a:schemeClr val="accent2"/>
                </a:solidFill>
                <a:latin typeface="Courier New" pitchFamily="49" charset="0"/>
              </a:rPr>
              <a:t>().</a:t>
            </a:r>
            <a:r>
              <a:rPr kumimoji="1" lang="ru-RU" sz="1400" b="1" dirty="0" err="1">
                <a:solidFill>
                  <a:schemeClr val="accent2"/>
                </a:solidFill>
                <a:latin typeface="Courier New" pitchFamily="49" charset="0"/>
              </a:rPr>
              <a:t>add</a:t>
            </a:r>
            <a:r>
              <a:rPr kumimoji="1" lang="ru-RU" sz="1400" b="1" dirty="0">
                <a:solidFill>
                  <a:schemeClr val="accent2"/>
                </a:solidFill>
                <a:latin typeface="Courier New" pitchFamily="49" charset="0"/>
              </a:rPr>
              <a:t>(</a:t>
            </a:r>
            <a:r>
              <a:rPr kumimoji="1" lang="ru-RU" sz="1400" b="1" dirty="0" err="1">
                <a:solidFill>
                  <a:schemeClr val="accent2"/>
                </a:solidFill>
                <a:latin typeface="Courier New" pitchFamily="49" charset="0"/>
              </a:rPr>
              <a:t>button</a:t>
            </a:r>
            <a:r>
              <a:rPr kumimoji="1" lang="ru-RU" sz="1400" b="1" dirty="0">
                <a:solidFill>
                  <a:schemeClr val="accent2"/>
                </a:solidFill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  }</a:t>
            </a:r>
          </a:p>
          <a:p>
            <a:pPr eaLnBrk="1" hangingPunct="1"/>
            <a:r>
              <a:rPr kumimoji="1" lang="ru-RU" sz="14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43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Диспетчер компоновки  </a:t>
            </a:r>
            <a:r>
              <a:rPr lang="en-US" sz="2400" b="1" dirty="0" smtClean="0"/>
              <a:t>Layout Manager</a:t>
            </a:r>
            <a:endParaRPr lang="ru-RU" sz="2400" b="1" dirty="0" smtClean="0"/>
          </a:p>
        </p:txBody>
      </p:sp>
      <p:sp>
        <p:nvSpPr>
          <p:cNvPr id="14" name="Прямоугольник 13"/>
          <p:cNvSpPr/>
          <p:nvPr/>
        </p:nvSpPr>
        <p:spPr>
          <a:xfrm>
            <a:off x="642910" y="969047"/>
            <a:ext cx="814393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 smtClean="0">
                <a:solidFill>
                  <a:srgbClr val="FF0000"/>
                </a:solidFill>
              </a:rPr>
              <a:t>FlowLayout</a:t>
            </a:r>
            <a:r>
              <a:rPr lang="ru-RU" dirty="0" smtClean="0"/>
              <a:t>  – рисует </a:t>
            </a:r>
            <a:r>
              <a:rPr lang="ru-RU" b="1" i="1" dirty="0" smtClean="0"/>
              <a:t>в строку </a:t>
            </a:r>
            <a:r>
              <a:rPr lang="ru-RU" dirty="0" smtClean="0"/>
              <a:t>все компоненты в том порядке, в котором они были помещены в контейнер. </a:t>
            </a:r>
          </a:p>
          <a:p>
            <a:r>
              <a:rPr lang="ru-RU" dirty="0" smtClean="0"/>
              <a:t>Если места в строке не хватает, то переносит компоненты на другую строку.</a:t>
            </a:r>
          </a:p>
          <a:p>
            <a:endParaRPr lang="ru-RU" sz="800" dirty="0" smtClean="0"/>
          </a:p>
          <a:p>
            <a:r>
              <a:rPr lang="ru-RU" dirty="0" smtClean="0"/>
              <a:t>При изменении размера формы расположение кнопок будет меняться</a:t>
            </a:r>
          </a:p>
          <a:p>
            <a:endParaRPr lang="ru-RU" sz="800" dirty="0" smtClean="0"/>
          </a:p>
          <a:p>
            <a:pPr algn="ctr"/>
            <a:r>
              <a:rPr lang="ru-RU" dirty="0" smtClean="0"/>
              <a:t>Самый простой </a:t>
            </a:r>
            <a:r>
              <a:rPr lang="ru-RU" dirty="0" err="1" smtClean="0"/>
              <a:t>layout</a:t>
            </a:r>
            <a:r>
              <a:rPr lang="ru-RU" dirty="0" smtClean="0"/>
              <a:t> </a:t>
            </a:r>
            <a:r>
              <a:rPr lang="ru-RU" dirty="0" err="1" smtClean="0"/>
              <a:t>manager</a:t>
            </a:r>
            <a:endParaRPr lang="ru-RU" dirty="0"/>
          </a:p>
        </p:txBody>
      </p:sp>
      <p:pic>
        <p:nvPicPr>
          <p:cNvPr id="19" name="Рисунок 18"/>
          <p:cNvPicPr/>
          <p:nvPr/>
        </p:nvPicPr>
        <p:blipFill>
          <a:blip r:embed="rId3" cstate="print"/>
          <a:srcRect l="56461" t="23132" r="21309" b="49620"/>
          <a:stretch>
            <a:fillRect/>
          </a:stretch>
        </p:blipFill>
        <p:spPr bwMode="auto">
          <a:xfrm>
            <a:off x="5500694" y="3214686"/>
            <a:ext cx="3429023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Прямоугольник 19"/>
          <p:cNvSpPr/>
          <p:nvPr/>
        </p:nvSpPr>
        <p:spPr>
          <a:xfrm>
            <a:off x="142844" y="2857496"/>
            <a:ext cx="55007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JFrame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jfrm</a:t>
            </a:r>
            <a:r>
              <a:rPr lang="en-US" dirty="0" smtClean="0"/>
              <a:t> = </a:t>
            </a:r>
            <a:r>
              <a:rPr lang="en-US" b="1" dirty="0" smtClean="0"/>
              <a:t>new </a:t>
            </a:r>
            <a:r>
              <a:rPr lang="en-US" b="1" dirty="0" err="1" smtClean="0"/>
              <a:t>JFrame</a:t>
            </a:r>
            <a:r>
              <a:rPr lang="en-US" dirty="0" smtClean="0"/>
              <a:t>("A simple swing program");</a:t>
            </a:r>
            <a:endParaRPr lang="ru-RU" dirty="0" smtClean="0"/>
          </a:p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  <a:endParaRPr lang="ru-RU" dirty="0" smtClean="0"/>
          </a:p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/>
              <a:t>new </a:t>
            </a:r>
            <a:r>
              <a:rPr lang="en-US" b="1" dirty="0" err="1" smtClean="0">
                <a:solidFill>
                  <a:srgbClr val="FF0000"/>
                </a:solidFill>
              </a:rPr>
              <a:t>JPanel</a:t>
            </a:r>
            <a:r>
              <a:rPr lang="en-US" b="1" dirty="0" smtClean="0"/>
              <a:t>()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r>
              <a:rPr lang="ru-RU" i="1" dirty="0" smtClean="0">
                <a:solidFill>
                  <a:srgbClr val="00B050"/>
                </a:solidFill>
              </a:rPr>
              <a:t>//Панель содержимого</a:t>
            </a:r>
          </a:p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b="1" dirty="0" err="1" smtClean="0"/>
              <a:t>.</a:t>
            </a:r>
            <a:r>
              <a:rPr lang="en-US" b="1" dirty="0" err="1" smtClean="0">
                <a:solidFill>
                  <a:srgbClr val="FF0000"/>
                </a:solidFill>
              </a:rPr>
              <a:t>setLayout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ru-RU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new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FlowLayout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)</a:t>
            </a:r>
            <a:r>
              <a:rPr lang="en-US" dirty="0" smtClean="0"/>
              <a:t>;</a:t>
            </a:r>
          </a:p>
          <a:p>
            <a:r>
              <a:rPr lang="nn-NO" dirty="0" smtClean="0"/>
              <a:t>for (int i=0; i&lt;5; i++)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 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dirty="0" err="1" smtClean="0"/>
              <a:t>.add</a:t>
            </a:r>
            <a:r>
              <a:rPr lang="en-US" dirty="0" smtClean="0"/>
              <a:t>(new </a:t>
            </a:r>
            <a:r>
              <a:rPr lang="en-US" b="1" dirty="0" err="1" smtClean="0"/>
              <a:t>JButton</a:t>
            </a:r>
            <a:r>
              <a:rPr lang="en-US" dirty="0" smtClean="0"/>
              <a:t>("Button "+ </a:t>
            </a:r>
            <a:r>
              <a:rPr lang="en-US" dirty="0" err="1" smtClean="0"/>
              <a:t>i</a:t>
            </a:r>
            <a:r>
              <a:rPr lang="en-US" dirty="0" smtClean="0"/>
              <a:t>));</a:t>
            </a:r>
          </a:p>
          <a:p>
            <a:r>
              <a:rPr lang="ru-RU" dirty="0" smtClean="0"/>
              <a:t>}</a:t>
            </a:r>
          </a:p>
          <a:p>
            <a:r>
              <a:rPr lang="en-US" b="1" dirty="0" err="1" smtClean="0">
                <a:solidFill>
                  <a:srgbClr val="0070C0"/>
                </a:solidFill>
              </a:rPr>
              <a:t>jfrm</a:t>
            </a:r>
            <a:r>
              <a:rPr lang="en-US" dirty="0" err="1" smtClean="0"/>
              <a:t>.add</a:t>
            </a:r>
            <a:r>
              <a:rPr lang="en-US" dirty="0" smtClean="0"/>
              <a:t>(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dirty="0" smtClean="0"/>
              <a:t>);</a:t>
            </a:r>
          </a:p>
          <a:p>
            <a:r>
              <a:rPr lang="en-US" b="1" dirty="0" err="1" smtClean="0">
                <a:solidFill>
                  <a:srgbClr val="0070C0"/>
                </a:solidFill>
              </a:rPr>
              <a:t>jfrm</a:t>
            </a:r>
            <a:r>
              <a:rPr lang="en-US" dirty="0" err="1" smtClean="0"/>
              <a:t>.</a:t>
            </a:r>
            <a:r>
              <a:rPr lang="en-US" b="1" dirty="0" err="1" smtClean="0"/>
              <a:t>setVisible</a:t>
            </a:r>
            <a:r>
              <a:rPr lang="en-US" dirty="0" smtClean="0"/>
              <a:t>(true</a:t>
            </a:r>
            <a:r>
              <a:rPr lang="en-US" b="1" dirty="0" smtClean="0"/>
              <a:t>);</a:t>
            </a:r>
            <a:endParaRPr lang="ru-RU" i="1" dirty="0" smtClean="0">
              <a:solidFill>
                <a:srgbClr val="00B05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714744" y="500042"/>
            <a:ext cx="2025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import </a:t>
            </a:r>
            <a:r>
              <a:rPr lang="ru-RU" b="1" i="1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java.awt.*</a:t>
            </a:r>
            <a:r>
              <a:rPr lang="en-US" b="1" i="1" dirty="0" smtClean="0"/>
              <a:t>;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8526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Пример апплета </a:t>
            </a:r>
            <a:br>
              <a:rPr lang="ru-RU" dirty="0" smtClean="0"/>
            </a:br>
            <a:r>
              <a:rPr lang="ru-RU" sz="3200" dirty="0" smtClean="0"/>
              <a:t>с обработкой событий</a:t>
            </a:r>
          </a:p>
        </p:txBody>
      </p:sp>
      <p:sp>
        <p:nvSpPr>
          <p:cNvPr id="974852" name="Text Box 4"/>
          <p:cNvSpPr txBox="1">
            <a:spLocks noChangeArrowheads="1"/>
          </p:cNvSpPr>
          <p:nvPr/>
        </p:nvSpPr>
        <p:spPr bwMode="auto">
          <a:xfrm>
            <a:off x="179388" y="1593850"/>
            <a:ext cx="8785225" cy="4541838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/* &lt;</a:t>
            </a:r>
            <a:r>
              <a:rPr kumimoji="1" lang="ru-RU" sz="1700" b="1" dirty="0" err="1">
                <a:latin typeface="Courier New" pitchFamily="49" charset="0"/>
              </a:rPr>
              <a:t>applet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code</a:t>
            </a:r>
            <a:r>
              <a:rPr kumimoji="1" lang="ru-RU" sz="1700" b="1" dirty="0">
                <a:latin typeface="Courier New" pitchFamily="49" charset="0"/>
              </a:rPr>
              <a:t> = "Scribble2" </a:t>
            </a:r>
            <a:r>
              <a:rPr kumimoji="1" lang="ru-RU" sz="1700" b="1" dirty="0" err="1">
                <a:latin typeface="Courier New" pitchFamily="49" charset="0"/>
              </a:rPr>
              <a:t>width</a:t>
            </a:r>
            <a:r>
              <a:rPr kumimoji="1" lang="ru-RU" sz="1700" b="1" dirty="0">
                <a:latin typeface="Courier New" pitchFamily="49" charset="0"/>
              </a:rPr>
              <a:t>=640 </a:t>
            </a:r>
            <a:r>
              <a:rPr kumimoji="1" lang="ru-RU" sz="1700" b="1" dirty="0" err="1">
                <a:latin typeface="Courier New" pitchFamily="49" charset="0"/>
              </a:rPr>
              <a:t>height</a:t>
            </a:r>
            <a:r>
              <a:rPr kumimoji="1" lang="ru-RU" sz="1700" b="1" dirty="0">
                <a:latin typeface="Courier New" pitchFamily="49" charset="0"/>
              </a:rPr>
              <a:t>=480&gt; &lt;/</a:t>
            </a:r>
            <a:r>
              <a:rPr kumimoji="1" lang="ru-RU" sz="1700" b="1" dirty="0" err="1">
                <a:latin typeface="Courier New" pitchFamily="49" charset="0"/>
              </a:rPr>
              <a:t>applet</a:t>
            </a:r>
            <a:r>
              <a:rPr kumimoji="1" lang="ru-RU" sz="1700" b="1" dirty="0">
                <a:latin typeface="Courier New" pitchFamily="49" charset="0"/>
              </a:rPr>
              <a:t>&gt; */</a:t>
            </a:r>
          </a:p>
          <a:p>
            <a:pPr eaLnBrk="1" hangingPunct="1"/>
            <a:r>
              <a:rPr kumimoji="1" lang="ru-RU" sz="1700" b="1" dirty="0" err="1">
                <a:latin typeface="Courier New" pitchFamily="49" charset="0"/>
              </a:rPr>
              <a:t>import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java.applet</a:t>
            </a:r>
            <a:r>
              <a:rPr kumimoji="1" lang="ru-RU" sz="17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700" b="1" dirty="0" err="1">
                <a:latin typeface="Courier New" pitchFamily="49" charset="0"/>
              </a:rPr>
              <a:t>import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java.awt</a:t>
            </a:r>
            <a:r>
              <a:rPr kumimoji="1" lang="ru-RU" sz="1700" b="1" dirty="0">
                <a:latin typeface="Courier New" pitchFamily="49" charset="0"/>
              </a:rPr>
              <a:t>.*;</a:t>
            </a:r>
          </a:p>
          <a:p>
            <a:pPr eaLnBrk="1" hangingPunct="1"/>
            <a:r>
              <a:rPr kumimoji="1" lang="ru-RU" sz="1700" b="1" dirty="0" err="1">
                <a:latin typeface="Courier New" pitchFamily="49" charset="0"/>
              </a:rPr>
              <a:t>import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java.awt.event</a:t>
            </a:r>
            <a:r>
              <a:rPr kumimoji="1" lang="ru-RU" sz="1700" b="1" dirty="0">
                <a:latin typeface="Courier New" pitchFamily="49" charset="0"/>
              </a:rPr>
              <a:t>.*;</a:t>
            </a:r>
          </a:p>
          <a:p>
            <a:pPr eaLnBrk="1" hangingPunct="1"/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class</a:t>
            </a:r>
            <a:r>
              <a:rPr kumimoji="1" lang="ru-RU" sz="1700" b="1" dirty="0">
                <a:latin typeface="Courier New" pitchFamily="49" charset="0"/>
              </a:rPr>
              <a:t> Scribble2 </a:t>
            </a:r>
            <a:r>
              <a:rPr kumimoji="1" lang="ru-RU" sz="1700" b="1" dirty="0" err="1">
                <a:latin typeface="Courier New" pitchFamily="49" charset="0"/>
              </a:rPr>
              <a:t>extends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en-US" sz="1700" b="1" dirty="0" smtClean="0">
                <a:latin typeface="Courier New" pitchFamily="49" charset="0"/>
              </a:rPr>
              <a:t>J</a:t>
            </a:r>
            <a:r>
              <a:rPr kumimoji="1" lang="ru-RU" sz="1700" b="1" dirty="0" err="1" smtClean="0">
                <a:latin typeface="Courier New" pitchFamily="49" charset="0"/>
              </a:rPr>
              <a:t>Applet</a:t>
            </a:r>
            <a:r>
              <a:rPr kumimoji="1" lang="ru-RU" sz="1700" b="1" dirty="0" smtClean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implements</a:t>
            </a:r>
            <a:r>
              <a:rPr kumimoji="1" lang="ru-RU" sz="1700" b="1" dirty="0">
                <a:latin typeface="Courier New" pitchFamily="49" charset="0"/>
              </a:rPr>
              <a:t/>
            </a:r>
            <a:br>
              <a:rPr kumimoji="1" lang="ru-RU" sz="1700" b="1" dirty="0">
                <a:latin typeface="Courier New" pitchFamily="49" charset="0"/>
              </a:rPr>
            </a:br>
            <a:r>
              <a:rPr kumimoji="1" lang="ru-RU" sz="1700" b="1" dirty="0">
                <a:latin typeface="Courier New" pitchFamily="49" charset="0"/>
              </a:rPr>
              <a:t>                      </a:t>
            </a:r>
            <a:r>
              <a:rPr kumimoji="1" lang="ru-RU" sz="1700" b="1" dirty="0" err="1">
                <a:latin typeface="Courier New" pitchFamily="49" charset="0"/>
              </a:rPr>
              <a:t>MouseListener</a:t>
            </a:r>
            <a:r>
              <a:rPr kumimoji="1" lang="ru-RU" sz="1700" b="1" dirty="0">
                <a:latin typeface="Courier New" pitchFamily="49" charset="0"/>
              </a:rPr>
              <a:t>, </a:t>
            </a:r>
            <a:r>
              <a:rPr kumimoji="1" lang="ru-RU" sz="1700" b="1" dirty="0" err="1">
                <a:latin typeface="Courier New" pitchFamily="49" charset="0"/>
              </a:rPr>
              <a:t>MouseMotionListener</a:t>
            </a:r>
            <a:r>
              <a:rPr kumimoji="1" lang="ru-RU" sz="1700" b="1" dirty="0">
                <a:latin typeface="Courier New" pitchFamily="49" charset="0"/>
              </a:rPr>
              <a:t> {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private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int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X</a:t>
            </a:r>
            <a:r>
              <a:rPr kumimoji="1" lang="ru-RU" sz="1700" b="1" dirty="0" smtClean="0">
                <a:latin typeface="Courier New" pitchFamily="49" charset="0"/>
              </a:rPr>
              <a:t>,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Y</a:t>
            </a:r>
            <a:r>
              <a:rPr kumimoji="1" lang="ru-RU" sz="1700" b="1" dirty="0" smtClean="0">
                <a:latin typeface="Courier New" pitchFamily="49" charset="0"/>
              </a:rPr>
              <a:t>;</a:t>
            </a:r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init</a:t>
            </a:r>
            <a:r>
              <a:rPr kumimoji="1" lang="ru-RU" sz="1700" b="1" dirty="0">
                <a:latin typeface="Courier New" pitchFamily="49" charset="0"/>
              </a:rPr>
              <a:t>() {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>
                <a:latin typeface="Courier New" pitchFamily="49" charset="0"/>
              </a:rPr>
              <a:t>this.addMouseListener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this</a:t>
            </a:r>
            <a:r>
              <a:rPr kumimoji="1" lang="ru-RU" sz="1700" b="1" dirty="0">
                <a:latin typeface="Courier New" pitchFamily="49" charset="0"/>
              </a:rPr>
              <a:t>) 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>
                <a:latin typeface="Courier New" pitchFamily="49" charset="0"/>
              </a:rPr>
              <a:t>this.addMouseMotionListener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this</a:t>
            </a:r>
            <a:r>
              <a:rPr kumimoji="1" lang="ru-RU" sz="1700" b="1" dirty="0">
                <a:latin typeface="Courier New" pitchFamily="49" charset="0"/>
              </a:rPr>
              <a:t>);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}</a:t>
            </a:r>
          </a:p>
          <a:p>
            <a:pPr eaLnBrk="1" hangingPunct="1"/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mousePressed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X</a:t>
            </a:r>
            <a:r>
              <a:rPr kumimoji="1" lang="ru-RU" sz="1700" b="1" dirty="0" smtClean="0">
                <a:latin typeface="Courier New" pitchFamily="49" charset="0"/>
              </a:rPr>
              <a:t> </a:t>
            </a:r>
            <a:r>
              <a:rPr kumimoji="1" lang="ru-RU" sz="1700" b="1" dirty="0">
                <a:latin typeface="Courier New" pitchFamily="49" charset="0"/>
              </a:rPr>
              <a:t>= </a:t>
            </a:r>
            <a:r>
              <a:rPr kumimoji="1" lang="ru-RU" sz="1700" b="1" dirty="0" err="1">
                <a:latin typeface="Courier New" pitchFamily="49" charset="0"/>
              </a:rPr>
              <a:t>e.getX</a:t>
            </a:r>
            <a:r>
              <a:rPr kumimoji="1" lang="ru-RU" sz="17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Y</a:t>
            </a:r>
            <a:r>
              <a:rPr kumimoji="1" lang="ru-RU" sz="1700" b="1" dirty="0" smtClean="0">
                <a:latin typeface="Courier New" pitchFamily="49" charset="0"/>
              </a:rPr>
              <a:t> </a:t>
            </a:r>
            <a:r>
              <a:rPr kumimoji="1" lang="ru-RU" sz="1700" b="1" dirty="0">
                <a:latin typeface="Courier New" pitchFamily="49" charset="0"/>
              </a:rPr>
              <a:t>= </a:t>
            </a:r>
            <a:r>
              <a:rPr kumimoji="1" lang="ru-RU" sz="1700" b="1" dirty="0" err="1">
                <a:latin typeface="Courier New" pitchFamily="49" charset="0"/>
              </a:rPr>
              <a:t>e.getY</a:t>
            </a:r>
            <a:r>
              <a:rPr kumimoji="1" lang="ru-RU" sz="17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36982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Пример апплета </a:t>
            </a:r>
            <a:br>
              <a:rPr lang="ru-RU" dirty="0" smtClean="0"/>
            </a:br>
            <a:r>
              <a:rPr lang="ru-RU" sz="3200" dirty="0" smtClean="0"/>
              <a:t>с обработкой событий</a:t>
            </a:r>
          </a:p>
        </p:txBody>
      </p:sp>
      <p:sp>
        <p:nvSpPr>
          <p:cNvPr id="976899" name="Text Box 3"/>
          <p:cNvSpPr txBox="1">
            <a:spLocks noChangeArrowheads="1"/>
          </p:cNvSpPr>
          <p:nvPr/>
        </p:nvSpPr>
        <p:spPr bwMode="auto">
          <a:xfrm>
            <a:off x="179388" y="1916113"/>
            <a:ext cx="8785225" cy="4024312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mouseDragged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>
                <a:latin typeface="Courier New" pitchFamily="49" charset="0"/>
              </a:rPr>
              <a:t>Graphics</a:t>
            </a:r>
            <a:r>
              <a:rPr kumimoji="1" lang="ru-RU" sz="1700" b="1" dirty="0">
                <a:latin typeface="Courier New" pitchFamily="49" charset="0"/>
              </a:rPr>
              <a:t> g = </a:t>
            </a:r>
            <a:r>
              <a:rPr kumimoji="1" lang="ru-RU" sz="1700" b="1" dirty="0" err="1">
                <a:latin typeface="Courier New" pitchFamily="49" charset="0"/>
              </a:rPr>
              <a:t>this.getGraphics</a:t>
            </a:r>
            <a:r>
              <a:rPr kumimoji="1" lang="ru-RU" sz="17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>
                <a:latin typeface="Courier New" pitchFamily="49" charset="0"/>
              </a:rPr>
              <a:t>int</a:t>
            </a:r>
            <a:r>
              <a:rPr kumimoji="1" lang="ru-RU" sz="1700" b="1" dirty="0">
                <a:latin typeface="Courier New" pitchFamily="49" charset="0"/>
              </a:rPr>
              <a:t> x = </a:t>
            </a:r>
            <a:r>
              <a:rPr kumimoji="1" lang="ru-RU" sz="1700" b="1" dirty="0" err="1">
                <a:latin typeface="Courier New" pitchFamily="49" charset="0"/>
              </a:rPr>
              <a:t>e.getX</a:t>
            </a:r>
            <a:r>
              <a:rPr kumimoji="1" lang="ru-RU" sz="1700" b="1" dirty="0">
                <a:latin typeface="Courier New" pitchFamily="49" charset="0"/>
              </a:rPr>
              <a:t>(), y = </a:t>
            </a:r>
            <a:r>
              <a:rPr kumimoji="1" lang="ru-RU" sz="1700" b="1" dirty="0" err="1">
                <a:latin typeface="Courier New" pitchFamily="49" charset="0"/>
              </a:rPr>
              <a:t>e.getY</a:t>
            </a:r>
            <a:r>
              <a:rPr kumimoji="1" lang="ru-RU" sz="1700" b="1" dirty="0">
                <a:latin typeface="Courier New" pitchFamily="49" charset="0"/>
              </a:rPr>
              <a:t>();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 smtClean="0">
                <a:latin typeface="Courier New" pitchFamily="49" charset="0"/>
              </a:rPr>
              <a:t>g.drawLine</a:t>
            </a:r>
            <a:r>
              <a:rPr kumimoji="1" lang="ru-RU" sz="1700" b="1" dirty="0" smtClean="0">
                <a:latin typeface="Courier New" pitchFamily="49" charset="0"/>
              </a:rPr>
              <a:t>(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X</a:t>
            </a:r>
            <a:r>
              <a:rPr kumimoji="1" lang="ru-RU" sz="1700" b="1" dirty="0" smtClean="0">
                <a:latin typeface="Courier New" pitchFamily="49" charset="0"/>
              </a:rPr>
              <a:t>,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Y</a:t>
            </a:r>
            <a:r>
              <a:rPr kumimoji="1" lang="ru-RU" sz="1700" b="1" dirty="0" smtClean="0">
                <a:latin typeface="Courier New" pitchFamily="49" charset="0"/>
              </a:rPr>
              <a:t>, </a:t>
            </a:r>
            <a:r>
              <a:rPr kumimoji="1" lang="ru-RU" sz="1700" b="1" dirty="0">
                <a:latin typeface="Courier New" pitchFamily="49" charset="0"/>
              </a:rPr>
              <a:t>x, y);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 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X</a:t>
            </a:r>
            <a:r>
              <a:rPr kumimoji="1" lang="ru-RU" sz="1700" b="1" dirty="0" smtClean="0">
                <a:latin typeface="Courier New" pitchFamily="49" charset="0"/>
              </a:rPr>
              <a:t> </a:t>
            </a:r>
            <a:r>
              <a:rPr kumimoji="1" lang="ru-RU" sz="1700" b="1" dirty="0">
                <a:latin typeface="Courier New" pitchFamily="49" charset="0"/>
              </a:rPr>
              <a:t>= x; </a:t>
            </a:r>
            <a:r>
              <a:rPr kumimoji="1" lang="ru-RU" sz="1700" b="1" dirty="0" err="1" smtClean="0">
                <a:latin typeface="Courier New" pitchFamily="49" charset="0"/>
              </a:rPr>
              <a:t>last</a:t>
            </a:r>
            <a:r>
              <a:rPr kumimoji="1" lang="en-US" sz="1700" b="1" dirty="0" smtClean="0">
                <a:latin typeface="Courier New" pitchFamily="49" charset="0"/>
              </a:rPr>
              <a:t>Y</a:t>
            </a:r>
            <a:r>
              <a:rPr kumimoji="1" lang="ru-RU" sz="1700" b="1" dirty="0" smtClean="0">
                <a:latin typeface="Courier New" pitchFamily="49" charset="0"/>
              </a:rPr>
              <a:t> </a:t>
            </a:r>
            <a:r>
              <a:rPr kumimoji="1" lang="ru-RU" sz="1700" b="1" dirty="0">
                <a:latin typeface="Courier New" pitchFamily="49" charset="0"/>
              </a:rPr>
              <a:t>= y;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}</a:t>
            </a:r>
          </a:p>
          <a:p>
            <a:pPr eaLnBrk="1" hangingPunct="1"/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mouseReleased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{}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mouseClicked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{}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mouseEntered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{}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mouseExited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{}</a:t>
            </a: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  </a:t>
            </a:r>
            <a:r>
              <a:rPr kumimoji="1" lang="ru-RU" sz="1700" b="1" dirty="0" err="1">
                <a:latin typeface="Courier New" pitchFamily="49" charset="0"/>
              </a:rPr>
              <a:t>public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void</a:t>
            </a:r>
            <a:r>
              <a:rPr kumimoji="1" lang="ru-RU" sz="1700" b="1" dirty="0">
                <a:latin typeface="Courier New" pitchFamily="49" charset="0"/>
              </a:rPr>
              <a:t> </a:t>
            </a:r>
            <a:r>
              <a:rPr kumimoji="1" lang="ru-RU" sz="1700" b="1" dirty="0" err="1">
                <a:latin typeface="Courier New" pitchFamily="49" charset="0"/>
              </a:rPr>
              <a:t>mouseMoved</a:t>
            </a:r>
            <a:r>
              <a:rPr kumimoji="1" lang="ru-RU" sz="1700" b="1" dirty="0">
                <a:latin typeface="Courier New" pitchFamily="49" charset="0"/>
              </a:rPr>
              <a:t>(</a:t>
            </a:r>
            <a:r>
              <a:rPr kumimoji="1" lang="ru-RU" sz="1700" b="1" dirty="0" err="1">
                <a:latin typeface="Courier New" pitchFamily="49" charset="0"/>
              </a:rPr>
              <a:t>MouseEvent</a:t>
            </a:r>
            <a:r>
              <a:rPr kumimoji="1" lang="ru-RU" sz="1700" b="1" dirty="0">
                <a:latin typeface="Courier New" pitchFamily="49" charset="0"/>
              </a:rPr>
              <a:t> e) {}</a:t>
            </a:r>
          </a:p>
          <a:p>
            <a:pPr eaLnBrk="1" hangingPunct="1"/>
            <a:endParaRPr kumimoji="1" lang="ru-RU" sz="1700" b="1" dirty="0">
              <a:latin typeface="Courier New" pitchFamily="49" charset="0"/>
            </a:endParaRPr>
          </a:p>
          <a:p>
            <a:pPr eaLnBrk="1" hangingPunct="1"/>
            <a:r>
              <a:rPr kumimoji="1" lang="ru-RU" sz="17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01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Результат работы программы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73" y="1636713"/>
            <a:ext cx="5138292" cy="4479925"/>
          </a:xfrm>
        </p:spPr>
      </p:pic>
    </p:spTree>
    <p:extLst>
      <p:ext uri="{BB962C8B-B14F-4D97-AF65-F5344CB8AC3E}">
        <p14:creationId xmlns:p14="http://schemas.microsoft.com/office/powerpoint/2010/main" val="38306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Технология </a:t>
            </a:r>
            <a:r>
              <a:rPr lang="en-US" dirty="0" smtClean="0"/>
              <a:t>JavaFX</a:t>
            </a:r>
            <a:endParaRPr lang="ru-RU" dirty="0" smtClean="0"/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99577"/>
            <a:ext cx="8780462" cy="4479925"/>
          </a:xfrm>
        </p:spPr>
        <p:txBody>
          <a:bodyPr anchor="ctr">
            <a:normAutofit fontScale="92500" lnSpcReduction="20000"/>
          </a:bodyPr>
          <a:lstStyle/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Платформа </a:t>
            </a:r>
            <a:r>
              <a:rPr lang="ru-RU" sz="2400" dirty="0"/>
              <a:t>для создания </a:t>
            </a:r>
            <a:r>
              <a:rPr lang="en-US" sz="2400" b="1" dirty="0"/>
              <a:t>RIA</a:t>
            </a:r>
            <a:r>
              <a:rPr lang="en-US" sz="2400" dirty="0"/>
              <a:t> - </a:t>
            </a:r>
            <a:r>
              <a:rPr lang="en-US" sz="2400" b="1" dirty="0"/>
              <a:t>Rich Internet </a:t>
            </a:r>
            <a:r>
              <a:rPr lang="en-US" sz="2400" b="1" dirty="0" smtClean="0"/>
              <a:t>Application</a:t>
            </a:r>
            <a:endParaRPr lang="ru-RU" sz="2400" b="1" dirty="0" smtClean="0"/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Предлагает </a:t>
            </a:r>
            <a:r>
              <a:rPr lang="ru-RU" sz="2400" dirty="0"/>
              <a:t>богатый графический и </a:t>
            </a:r>
            <a:r>
              <a:rPr lang="ru-RU" sz="2400" dirty="0" err="1"/>
              <a:t>медийный</a:t>
            </a:r>
            <a:r>
              <a:rPr lang="ru-RU" sz="2400" dirty="0"/>
              <a:t> API с поддержкой аппаратных графических ускорителей и большой выбор новых компонент: элементов управления, графиков, мультимедиа и встроенного браузера</a:t>
            </a:r>
            <a:r>
              <a:rPr lang="ru-RU" sz="2400" dirty="0" smtClean="0"/>
              <a:t>.</a:t>
            </a:r>
          </a:p>
          <a:p>
            <a:pPr eaLnBrk="1" hangingPunct="1">
              <a:spcBef>
                <a:spcPts val="2100"/>
              </a:spcBef>
            </a:pPr>
            <a:r>
              <a:rPr lang="ru-RU" sz="2400" b="1" dirty="0" err="1"/>
              <a:t>JavaFX</a:t>
            </a:r>
            <a:r>
              <a:rPr lang="ru-RU" sz="2400" b="1" dirty="0"/>
              <a:t> </a:t>
            </a:r>
            <a:r>
              <a:rPr lang="ru-RU" sz="2400" b="1" dirty="0" err="1"/>
              <a:t>Runtime</a:t>
            </a:r>
            <a:r>
              <a:rPr lang="ru-RU" sz="2400" b="1" dirty="0"/>
              <a:t> </a:t>
            </a:r>
            <a:r>
              <a:rPr lang="ru-RU" sz="2400" dirty="0"/>
              <a:t>состоит из набора библиотек </a:t>
            </a:r>
            <a:r>
              <a:rPr lang="ru-RU" sz="2400" b="1" dirty="0" err="1"/>
              <a:t>Java</a:t>
            </a:r>
            <a:r>
              <a:rPr lang="ru-RU" sz="2400" dirty="0"/>
              <a:t>, обеспечивающих пользовательские интерфейсы </a:t>
            </a:r>
            <a:r>
              <a:rPr lang="ru-RU" sz="2400" dirty="0" smtClean="0"/>
              <a:t>современным </a:t>
            </a:r>
            <a:r>
              <a:rPr lang="ru-RU" sz="2400" dirty="0"/>
              <a:t>стандартом, а также определенный рабочий код, позволяющий получить доступ к определенным аппаратным ресурсам (например, </a:t>
            </a:r>
            <a:r>
              <a:rPr lang="ru-RU" sz="2400" dirty="0" smtClean="0"/>
              <a:t>видеокарте)</a:t>
            </a:r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Начиная </a:t>
            </a:r>
            <a:r>
              <a:rPr lang="ru-RU" sz="2400" dirty="0"/>
              <a:t>с версии </a:t>
            </a:r>
            <a:r>
              <a:rPr lang="ru-RU" sz="2400" b="1" dirty="0" err="1"/>
              <a:t>Java</a:t>
            </a:r>
            <a:r>
              <a:rPr lang="ru-RU" sz="2400" b="1" dirty="0"/>
              <a:t> SE 7 </a:t>
            </a:r>
            <a:r>
              <a:rPr lang="ru-RU" sz="2400" b="1" dirty="0" err="1"/>
              <a:t>Update</a:t>
            </a:r>
            <a:r>
              <a:rPr lang="ru-RU" sz="2400" b="1" dirty="0"/>
              <a:t> 6</a:t>
            </a:r>
            <a:r>
              <a:rPr lang="ru-RU" sz="2400" dirty="0"/>
              <a:t>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b="1" dirty="0" err="1" smtClean="0"/>
              <a:t>JavaFX</a:t>
            </a:r>
            <a:r>
              <a:rPr lang="ru-RU" sz="2400" dirty="0" smtClean="0"/>
              <a:t> </a:t>
            </a:r>
            <a:r>
              <a:rPr lang="ru-RU" sz="2400" dirty="0"/>
              <a:t>является частью реализации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b="1" dirty="0" err="1" smtClean="0"/>
              <a:t>Oracle</a:t>
            </a:r>
            <a:r>
              <a:rPr lang="ru-RU" sz="2400" b="1" dirty="0" smtClean="0"/>
              <a:t> </a:t>
            </a:r>
            <a:r>
              <a:rPr lang="ru-RU" sz="2400" b="1" dirty="0" err="1"/>
              <a:t>Java</a:t>
            </a:r>
            <a:r>
              <a:rPr lang="ru-RU" sz="2400" b="1" dirty="0"/>
              <a:t> SE</a:t>
            </a:r>
            <a:endParaRPr lang="ru-RU" sz="2400" b="1" dirty="0" smtClean="0"/>
          </a:p>
        </p:txBody>
      </p:sp>
      <p:pic>
        <p:nvPicPr>
          <p:cNvPr id="4098" name="Picture 2" descr="https://upload.wikimedia.org/wikipedia/commons/b/b9/Javafx_logo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80" y="4693027"/>
            <a:ext cx="3231395" cy="16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7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Структура </a:t>
            </a:r>
            <a:r>
              <a:rPr lang="en-US" dirty="0" smtClean="0"/>
              <a:t>JavaFX</a:t>
            </a:r>
            <a:r>
              <a:rPr lang="ru-RU" dirty="0" smtClean="0"/>
              <a:t>-приложений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29518"/>
            <a:ext cx="8780462" cy="4608640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ts val="2100"/>
              </a:spcBef>
            </a:pPr>
            <a:r>
              <a:rPr lang="ru-RU" sz="2200" dirty="0"/>
              <a:t>Главный класс </a:t>
            </a:r>
            <a:r>
              <a:rPr lang="en-US" sz="2200" b="1" dirty="0"/>
              <a:t>JavaFX</a:t>
            </a:r>
            <a:r>
              <a:rPr lang="en-US" sz="2200" dirty="0"/>
              <a:t> </a:t>
            </a:r>
            <a:r>
              <a:rPr lang="ru-RU" sz="2200" dirty="0"/>
              <a:t>приложения унаследован от </a:t>
            </a:r>
            <a:r>
              <a:rPr lang="en-US" sz="2200" b="1" dirty="0" err="1" smtClean="0"/>
              <a:t>javafx.application.Application</a:t>
            </a:r>
            <a:endParaRPr lang="ru-RU" sz="2200" b="1" dirty="0" smtClean="0"/>
          </a:p>
          <a:p>
            <a:pPr eaLnBrk="1" hangingPunct="1">
              <a:spcBef>
                <a:spcPts val="2100"/>
              </a:spcBef>
            </a:pPr>
            <a:r>
              <a:rPr lang="ru-RU" sz="2200" dirty="0"/>
              <a:t>главный метод </a:t>
            </a:r>
            <a:r>
              <a:rPr lang="ru-RU" sz="2200" dirty="0" smtClean="0"/>
              <a:t>приложения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	</a:t>
            </a:r>
            <a:r>
              <a:rPr lang="en-US" sz="2200" b="1" dirty="0" smtClean="0">
                <a:solidFill>
                  <a:schemeClr val="accent1"/>
                </a:solidFill>
              </a:rPr>
              <a:t>public</a:t>
            </a:r>
            <a:r>
              <a:rPr lang="en-US" sz="2200" dirty="0" smtClean="0">
                <a:solidFill>
                  <a:schemeClr val="accent1"/>
                </a:solidFill>
              </a:rPr>
              <a:t> </a:t>
            </a:r>
            <a:r>
              <a:rPr lang="en-US" sz="2200" b="1" dirty="0">
                <a:solidFill>
                  <a:schemeClr val="accent1"/>
                </a:solidFill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b="1" dirty="0" smtClean="0"/>
              <a:t>start(</a:t>
            </a:r>
            <a:r>
              <a:rPr lang="en-US" sz="2200" b="1" dirty="0" err="1" smtClean="0"/>
              <a:t>javafx.stage.Stage</a:t>
            </a:r>
            <a:r>
              <a:rPr lang="en-US" sz="2200" dirty="0" smtClean="0"/>
              <a:t> </a:t>
            </a:r>
            <a:r>
              <a:rPr lang="en-US" sz="2200" b="1" dirty="0" err="1"/>
              <a:t>primaryStage</a:t>
            </a:r>
            <a:r>
              <a:rPr lang="en-US" sz="2200" b="1" dirty="0" smtClean="0"/>
              <a:t>)</a:t>
            </a:r>
          </a:p>
          <a:p>
            <a:pPr eaLnBrk="1" hangingPunct="1">
              <a:spcBef>
                <a:spcPts val="2100"/>
              </a:spcBef>
            </a:pPr>
            <a:r>
              <a:rPr lang="ru-RU" sz="2200" dirty="0" smtClean="0"/>
              <a:t>Класс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javafx.stage.Stage</a:t>
            </a:r>
            <a:r>
              <a:rPr lang="en-US" sz="2200" b="1" dirty="0" smtClean="0"/>
              <a:t> </a:t>
            </a:r>
            <a:r>
              <a:rPr lang="ru-RU" sz="2200" dirty="0" smtClean="0"/>
              <a:t>представляет</a:t>
            </a:r>
            <a:br>
              <a:rPr lang="ru-RU" sz="2200" dirty="0" smtClean="0"/>
            </a:br>
            <a:r>
              <a:rPr lang="ru-RU" sz="2200" dirty="0" smtClean="0"/>
              <a:t> графический контейнер главного окна</a:t>
            </a:r>
            <a:br>
              <a:rPr lang="ru-RU" sz="2200" dirty="0" smtClean="0"/>
            </a:br>
            <a:r>
              <a:rPr lang="ru-RU" sz="2200" dirty="0" smtClean="0"/>
              <a:t> </a:t>
            </a:r>
            <a:r>
              <a:rPr lang="en-US" sz="2200" b="1" dirty="0" smtClean="0"/>
              <a:t>JavaFX</a:t>
            </a:r>
            <a:r>
              <a:rPr lang="en-US" sz="2200" dirty="0" smtClean="0"/>
              <a:t>-</a:t>
            </a:r>
            <a:r>
              <a:rPr lang="ru-RU" sz="2200" dirty="0" smtClean="0"/>
              <a:t>приложения</a:t>
            </a:r>
          </a:p>
          <a:p>
            <a:pPr eaLnBrk="1" hangingPunct="1">
              <a:spcBef>
                <a:spcPts val="2100"/>
              </a:spcBef>
            </a:pPr>
            <a:r>
              <a:rPr lang="ru-RU" sz="2200" dirty="0" smtClean="0"/>
              <a:t>Класс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javafx.scene.Scene</a:t>
            </a:r>
            <a:r>
              <a:rPr lang="en-US" sz="2200" dirty="0" smtClean="0"/>
              <a:t> </a:t>
            </a:r>
            <a:r>
              <a:rPr lang="ru-RU" sz="2200" dirty="0" smtClean="0"/>
              <a:t/>
            </a:r>
            <a:br>
              <a:rPr lang="ru-RU" sz="2200" dirty="0" smtClean="0"/>
            </a:br>
            <a:r>
              <a:rPr lang="ru-RU" sz="2200" dirty="0" smtClean="0"/>
              <a:t>представляет собой граф сцены, </a:t>
            </a:r>
            <a:br>
              <a:rPr lang="ru-RU" sz="2200" dirty="0" smtClean="0"/>
            </a:br>
            <a:r>
              <a:rPr lang="ru-RU" sz="2200" dirty="0" smtClean="0"/>
              <a:t>состоящий из корневого узла и </a:t>
            </a:r>
            <a:br>
              <a:rPr lang="ru-RU" sz="2200" dirty="0" smtClean="0"/>
            </a:br>
            <a:r>
              <a:rPr lang="ru-RU" sz="2200" dirty="0" smtClean="0"/>
              <a:t>его дочерних элементов</a:t>
            </a:r>
            <a:endParaRPr lang="en-US" sz="2200" dirty="0" smtClean="0"/>
          </a:p>
          <a:p>
            <a:pPr eaLnBrk="1" hangingPunct="1">
              <a:spcBef>
                <a:spcPts val="2100"/>
              </a:spcBef>
            </a:pPr>
            <a:endParaRPr lang="ru-RU" sz="2400" b="1" dirty="0" smtClean="0"/>
          </a:p>
        </p:txBody>
      </p:sp>
      <p:pic>
        <p:nvPicPr>
          <p:cNvPr id="5124" name="Picture 4" descr="http://easy-code.ru/wordpress/wp-content/uploads/2012/10/javafx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3460385"/>
            <a:ext cx="33242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1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Дочерние узлы графа сцены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29518"/>
            <a:ext cx="8780462" cy="4608640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ts val="2100"/>
              </a:spcBef>
            </a:pPr>
            <a:r>
              <a:rPr lang="ru-RU" sz="2400" dirty="0"/>
              <a:t>Дочерние узлы графа </a:t>
            </a:r>
            <a:r>
              <a:rPr lang="ru-RU" sz="2400" dirty="0" smtClean="0"/>
              <a:t>сцены </a:t>
            </a:r>
            <a:r>
              <a:rPr lang="ru-RU" sz="2400" dirty="0"/>
              <a:t>представляют собой графику, элементы контроля GUI-интерфейса, </a:t>
            </a:r>
            <a:r>
              <a:rPr lang="ru-RU" sz="2400" dirty="0" err="1"/>
              <a:t>медиаконтент</a:t>
            </a:r>
            <a:endParaRPr lang="ru-RU" sz="2400" dirty="0"/>
          </a:p>
          <a:p>
            <a:pPr eaLnBrk="1" hangingPunct="1">
              <a:spcBef>
                <a:spcPts val="2100"/>
              </a:spcBef>
            </a:pPr>
            <a:r>
              <a:rPr lang="ru-RU" sz="2400" dirty="0"/>
              <a:t>Добавляются с помощью метода </a:t>
            </a:r>
            <a:r>
              <a:rPr lang="ru-RU" sz="2400" b="1" dirty="0" err="1"/>
              <a:t>getChildren</a:t>
            </a:r>
            <a:r>
              <a:rPr lang="ru-RU" sz="2400" b="1" dirty="0"/>
              <a:t>().</a:t>
            </a:r>
            <a:r>
              <a:rPr lang="ru-RU" sz="2400" b="1" dirty="0" err="1"/>
              <a:t>add</a:t>
            </a:r>
            <a:r>
              <a:rPr lang="ru-RU" sz="2400" b="1" dirty="0"/>
              <a:t>() </a:t>
            </a:r>
            <a:r>
              <a:rPr lang="ru-RU" sz="2400" dirty="0"/>
              <a:t>или </a:t>
            </a:r>
            <a:r>
              <a:rPr lang="en-US" sz="2400" b="1" dirty="0"/>
              <a:t>g</a:t>
            </a:r>
            <a:r>
              <a:rPr lang="ru-RU" sz="2400" b="1" dirty="0" err="1" smtClean="0"/>
              <a:t>etChildren</a:t>
            </a:r>
            <a:r>
              <a:rPr lang="ru-RU" sz="2400" b="1" dirty="0"/>
              <a:t>().</a:t>
            </a:r>
            <a:r>
              <a:rPr lang="ru-RU" sz="2400" b="1" dirty="0" err="1"/>
              <a:t>addAll</a:t>
            </a:r>
            <a:r>
              <a:rPr lang="ru-RU" sz="2400" b="1" dirty="0"/>
              <a:t>()</a:t>
            </a:r>
          </a:p>
          <a:p>
            <a:pPr eaLnBrk="1" hangingPunct="1">
              <a:spcBef>
                <a:spcPts val="2100"/>
              </a:spcBef>
            </a:pPr>
            <a:r>
              <a:rPr lang="ru-RU" sz="2400" dirty="0"/>
              <a:t>Могут иметь визуальные эффекты, режимы наложения, CSS-стили, прозрачность, обработчики событий, участвовать в анимации и т.д</a:t>
            </a:r>
            <a:r>
              <a:rPr lang="ru-RU" sz="2400" dirty="0" smtClean="0"/>
              <a:t>.</a:t>
            </a:r>
          </a:p>
          <a:p>
            <a:pPr eaLnBrk="1" hangingPunct="1">
              <a:spcBef>
                <a:spcPts val="2100"/>
              </a:spcBef>
            </a:pPr>
            <a:endParaRPr lang="ru-RU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56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Работа со свойствами </a:t>
            </a:r>
            <a:r>
              <a:rPr lang="en-US" dirty="0" smtClean="0"/>
              <a:t>JavaFX-</a:t>
            </a:r>
            <a:r>
              <a:rPr lang="ru-RU" dirty="0" smtClean="0"/>
              <a:t>компонентов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1400"/>
              </a:spcBef>
            </a:pPr>
            <a:r>
              <a:rPr lang="ru-RU" sz="2800" dirty="0" smtClean="0"/>
              <a:t>Различаются «простые» свойства и свойства как классы-обертки из пространства имен </a:t>
            </a:r>
            <a:r>
              <a:rPr lang="en-US" sz="2800" b="1" dirty="0" err="1" smtClean="0"/>
              <a:t>javafx.beans</a:t>
            </a:r>
            <a:r>
              <a:rPr lang="ru-RU" sz="2800" dirty="0" smtClean="0"/>
              <a:t>, реализующие интерфейсы </a:t>
            </a:r>
            <a:r>
              <a:rPr lang="en-US" sz="2800" b="1" dirty="0" smtClean="0"/>
              <a:t>Property</a:t>
            </a:r>
            <a:r>
              <a:rPr lang="en-US" sz="2800" dirty="0" smtClean="0"/>
              <a:t> </a:t>
            </a:r>
            <a:r>
              <a:rPr lang="ru-RU" sz="2800" dirty="0" smtClean="0"/>
              <a:t>и</a:t>
            </a:r>
            <a:r>
              <a:rPr lang="en-US" sz="2800" dirty="0" smtClean="0"/>
              <a:t> </a:t>
            </a:r>
            <a:r>
              <a:rPr lang="en-US" sz="2800" b="1" dirty="0" err="1" smtClean="0"/>
              <a:t>ReadOnlyProperty</a:t>
            </a:r>
            <a:r>
              <a:rPr lang="en-US" sz="2800" b="1" dirty="0" smtClean="0"/>
              <a:t> </a:t>
            </a:r>
            <a:endParaRPr lang="ru-RU" sz="2800" b="1" dirty="0" smtClean="0"/>
          </a:p>
          <a:p>
            <a:pPr eaLnBrk="1" hangingPunct="1">
              <a:lnSpc>
                <a:spcPct val="90000"/>
              </a:lnSpc>
              <a:spcBef>
                <a:spcPts val="1400"/>
              </a:spcBef>
            </a:pPr>
            <a:r>
              <a:rPr lang="ru-RU" sz="2800" dirty="0" smtClean="0"/>
              <a:t>Соглашения именования:</a:t>
            </a:r>
          </a:p>
          <a:p>
            <a:pPr lvl="1" eaLnBrk="1" hangingPunct="1">
              <a:lnSpc>
                <a:spcPct val="90000"/>
              </a:lnSpc>
              <a:spcBef>
                <a:spcPts val="1400"/>
              </a:spcBef>
            </a:pP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public </a:t>
            </a:r>
            <a:r>
              <a:rPr lang="ru-RU" sz="2400" b="1" i="1" dirty="0" err="1" smtClean="0">
                <a:solidFill>
                  <a:schemeClr val="accent1"/>
                </a:solidFill>
                <a:latin typeface="Courier New" pitchFamily="49" charset="0"/>
              </a:rPr>
              <a:t>ТипСвойства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 get</a:t>
            </a:r>
            <a:r>
              <a:rPr lang="ru-RU" sz="2400" b="1" i="1" dirty="0" err="1" smtClean="0">
                <a:solidFill>
                  <a:schemeClr val="accent1"/>
                </a:solidFill>
                <a:latin typeface="Courier New" pitchFamily="49" charset="0"/>
              </a:rPr>
              <a:t>ИмяСвойства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endParaRPr lang="ru-RU" sz="2400" b="1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spcBef>
                <a:spcPts val="1400"/>
              </a:spcBef>
            </a:pP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public void set</a:t>
            </a:r>
            <a:r>
              <a:rPr lang="ru-RU" sz="2400" b="1" i="1" dirty="0" err="1" smtClean="0">
                <a:solidFill>
                  <a:schemeClr val="accent1"/>
                </a:solidFill>
                <a:latin typeface="Courier New" pitchFamily="49" charset="0"/>
              </a:rPr>
              <a:t>ИмяСвойства</a:t>
            </a:r>
            <a:r>
              <a:rPr lang="ru-RU" sz="2400" b="1" i="1" dirty="0" smtClean="0">
                <a:solidFill>
                  <a:schemeClr val="accent1"/>
                </a:solidFill>
                <a:latin typeface="Courier New" pitchFamily="49" charset="0"/>
              </a:rPr>
              <a:t/>
            </a:r>
            <a:br>
              <a:rPr lang="ru-RU" sz="2400" b="1" i="1" dirty="0" smtClean="0">
                <a:solidFill>
                  <a:schemeClr val="accent1"/>
                </a:solidFill>
                <a:latin typeface="Courier New" pitchFamily="49" charset="0"/>
              </a:rPr>
            </a:b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(</a:t>
            </a:r>
            <a:r>
              <a:rPr lang="ru-RU" sz="2400" b="1" i="1" dirty="0" err="1" smtClean="0">
                <a:solidFill>
                  <a:schemeClr val="accent1"/>
                </a:solidFill>
                <a:latin typeface="Courier New" pitchFamily="49" charset="0"/>
              </a:rPr>
              <a:t>ТипСвойства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  <a:latin typeface="Courier New" pitchFamily="49" charset="0"/>
              </a:rPr>
              <a:t>значение)</a:t>
            </a:r>
          </a:p>
          <a:p>
            <a:pPr lvl="1" eaLnBrk="1" hangingPunct="1">
              <a:lnSpc>
                <a:spcPct val="90000"/>
              </a:lnSpc>
              <a:spcBef>
                <a:spcPts val="1400"/>
              </a:spcBef>
            </a:pP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public </a:t>
            </a:r>
            <a:r>
              <a:rPr lang="ru-RU" sz="2400" b="1" i="1" dirty="0" err="1" smtClean="0">
                <a:solidFill>
                  <a:schemeClr val="accent1"/>
                </a:solidFill>
                <a:latin typeface="Courier New" pitchFamily="49" charset="0"/>
              </a:rPr>
              <a:t>ТипСвойства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ru-RU" sz="2400" b="1" i="1" dirty="0" err="1" smtClean="0">
                <a:solidFill>
                  <a:schemeClr val="accent1"/>
                </a:solidFill>
                <a:latin typeface="Courier New" pitchFamily="49" charset="0"/>
              </a:rPr>
              <a:t>имяСвойства</a:t>
            </a:r>
            <a:r>
              <a:rPr lang="en-US" sz="2400" b="1" i="1" dirty="0" smtClean="0">
                <a:solidFill>
                  <a:schemeClr val="accent1"/>
                </a:solidFill>
                <a:latin typeface="Courier New" pitchFamily="49" charset="0"/>
              </a:rPr>
              <a:t>Property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</a:rPr>
              <a:t>()</a:t>
            </a:r>
            <a:endParaRPr lang="ru-RU" sz="2400" b="1" dirty="0" smtClean="0">
              <a:solidFill>
                <a:schemeClr val="accent1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2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dirty="0" smtClean="0"/>
              <a:t>Жизненный цикл </a:t>
            </a:r>
            <a:r>
              <a:rPr lang="en-US" dirty="0" smtClean="0"/>
              <a:t>JavaFX-</a:t>
            </a:r>
            <a:r>
              <a:rPr lang="ru-RU" dirty="0" smtClean="0"/>
              <a:t>приложения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29518"/>
            <a:ext cx="8780462" cy="4608640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Метод </a:t>
            </a:r>
            <a:r>
              <a:rPr lang="en-US" sz="2400" b="1" dirty="0" smtClean="0"/>
              <a:t>launch() </a:t>
            </a:r>
            <a:r>
              <a:rPr lang="en-US" sz="2400" dirty="0" smtClean="0"/>
              <a:t>– </a:t>
            </a:r>
            <a:r>
              <a:rPr lang="ru-RU" sz="2400" dirty="0" smtClean="0"/>
              <a:t>точка входа в </a:t>
            </a:r>
            <a:r>
              <a:rPr lang="en-US" sz="2400" dirty="0" smtClean="0"/>
              <a:t>JavaFX-</a:t>
            </a:r>
            <a:r>
              <a:rPr lang="ru-RU" sz="2400" dirty="0" smtClean="0"/>
              <a:t>приложение</a:t>
            </a:r>
            <a:endParaRPr lang="ru-RU" sz="2400" dirty="0"/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Создаётся экземпляр класса </a:t>
            </a:r>
            <a:r>
              <a:rPr lang="en-US" sz="2400" b="1" dirty="0" err="1" smtClean="0"/>
              <a:t>javafx.application.Application</a:t>
            </a:r>
            <a:endParaRPr lang="en-US" sz="2400" b="1" dirty="0" smtClean="0"/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Вызывается метод </a:t>
            </a:r>
            <a:r>
              <a:rPr lang="en-US" sz="2400" b="1" dirty="0" err="1" smtClean="0"/>
              <a:t>init</a:t>
            </a:r>
            <a:r>
              <a:rPr lang="en-US" sz="2400" b="1" dirty="0" smtClean="0"/>
              <a:t>()</a:t>
            </a:r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Вызывается метод </a:t>
            </a:r>
            <a:r>
              <a:rPr lang="en-US" sz="2400" b="1" dirty="0" smtClean="0"/>
              <a:t>start(</a:t>
            </a:r>
            <a:r>
              <a:rPr lang="en-US" sz="2400" b="1" dirty="0" err="1" smtClean="0"/>
              <a:t>javafx.stageStage</a:t>
            </a:r>
            <a:r>
              <a:rPr lang="en-US" sz="2400" b="1" dirty="0" smtClean="0"/>
              <a:t>) </a:t>
            </a:r>
            <a:r>
              <a:rPr lang="ru-RU" sz="2400" dirty="0" smtClean="0"/>
              <a:t>при создании потока приложения</a:t>
            </a:r>
            <a:endParaRPr lang="ru-RU" sz="2400" dirty="0"/>
          </a:p>
          <a:p>
            <a:pPr eaLnBrk="1" hangingPunct="1">
              <a:spcBef>
                <a:spcPts val="2100"/>
              </a:spcBef>
            </a:pPr>
            <a:r>
              <a:rPr lang="ru-RU" sz="2400" dirty="0" smtClean="0"/>
              <a:t>Вызывается метод </a:t>
            </a:r>
            <a:r>
              <a:rPr lang="en-US" sz="2400" b="1" dirty="0" smtClean="0"/>
              <a:t>stop()</a:t>
            </a:r>
            <a:endParaRPr lang="ru-RU" sz="2400" b="1" dirty="0" smtClean="0"/>
          </a:p>
          <a:p>
            <a:pPr eaLnBrk="1" hangingPunct="1">
              <a:spcBef>
                <a:spcPts val="2100"/>
              </a:spcBef>
            </a:pPr>
            <a:endParaRPr lang="ru-RU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07051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Некоторые особенности </a:t>
            </a:r>
            <a:r>
              <a:rPr lang="en-US" dirty="0" smtClean="0"/>
              <a:t>JavaFX</a:t>
            </a:r>
            <a:endParaRPr lang="ru-RU" dirty="0" smtClean="0"/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688" y="1201515"/>
            <a:ext cx="8780462" cy="3595675"/>
          </a:xfrm>
        </p:spPr>
        <p:txBody>
          <a:bodyPr anchor="ctr">
            <a:normAutofit/>
          </a:bodyPr>
          <a:lstStyle/>
          <a:p>
            <a:pPr eaLnBrk="1" hangingPunct="1">
              <a:spcBef>
                <a:spcPts val="2100"/>
              </a:spcBef>
            </a:pPr>
            <a:r>
              <a:rPr lang="ru-RU" sz="1800" dirty="0" smtClean="0"/>
              <a:t>Можно встраивать </a:t>
            </a:r>
            <a:r>
              <a:rPr lang="ru-RU" sz="1800" dirty="0" err="1" smtClean="0"/>
              <a:t>JavaFX</a:t>
            </a:r>
            <a:r>
              <a:rPr lang="ru-RU" sz="1800" dirty="0" smtClean="0"/>
              <a:t>-компоненты в </a:t>
            </a:r>
            <a:r>
              <a:rPr lang="en-US" sz="1800" dirty="0" smtClean="0"/>
              <a:t>Swing</a:t>
            </a:r>
            <a:r>
              <a:rPr lang="ru-RU" sz="1800" dirty="0" smtClean="0"/>
              <a:t>-формы. Используется класс</a:t>
            </a:r>
            <a:br>
              <a:rPr lang="ru-RU" sz="1800" dirty="0" smtClean="0"/>
            </a:br>
            <a:r>
              <a:rPr lang="en-US" sz="1800" b="1" dirty="0" smtClean="0"/>
              <a:t>public </a:t>
            </a:r>
            <a:r>
              <a:rPr lang="en-US" sz="1800" b="1" dirty="0"/>
              <a:t>class </a:t>
            </a:r>
            <a:r>
              <a:rPr lang="en-US" sz="1800" b="1" dirty="0" err="1"/>
              <a:t>JFXPanel</a:t>
            </a:r>
            <a:r>
              <a:rPr lang="en-US" sz="1800" b="1" dirty="0"/>
              <a:t> extends </a:t>
            </a:r>
            <a:r>
              <a:rPr lang="en-US" sz="1800" b="1" dirty="0" err="1" smtClean="0"/>
              <a:t>javax.swing.Jcomponent</a:t>
            </a:r>
            <a:endParaRPr lang="ru-RU" sz="1800" b="1" dirty="0" smtClean="0"/>
          </a:p>
          <a:p>
            <a:pPr eaLnBrk="1" hangingPunct="1">
              <a:spcBef>
                <a:spcPts val="2100"/>
              </a:spcBef>
            </a:pPr>
            <a:r>
              <a:rPr lang="ru-RU" sz="1800" dirty="0" smtClean="0"/>
              <a:t>Механизм связывания (</a:t>
            </a:r>
            <a:r>
              <a:rPr lang="en-US" sz="1800" b="1" dirty="0" smtClean="0"/>
              <a:t>b</a:t>
            </a:r>
            <a:r>
              <a:rPr lang="ru-RU" sz="1800" b="1" dirty="0" err="1" smtClean="0"/>
              <a:t>inding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  <a:r>
              <a:rPr lang="en-US" sz="1800" dirty="0" smtClean="0"/>
              <a:t> </a:t>
            </a:r>
            <a:r>
              <a:rPr lang="ru-RU" sz="1800" dirty="0" smtClean="0"/>
              <a:t>предназначенный </a:t>
            </a:r>
            <a:r>
              <a:rPr lang="ru-RU" sz="1800" dirty="0"/>
              <a:t>для </a:t>
            </a:r>
            <a:r>
              <a:rPr lang="ru-RU" sz="1800" dirty="0" smtClean="0"/>
              <a:t>связывания свойств объектов</a:t>
            </a:r>
            <a:endParaRPr lang="en-US" sz="1800" dirty="0" smtClean="0"/>
          </a:p>
          <a:p>
            <a:pPr eaLnBrk="1" hangingPunct="1">
              <a:spcBef>
                <a:spcPts val="600"/>
              </a:spcBef>
            </a:pPr>
            <a:r>
              <a:rPr lang="ru-RU" sz="1800" dirty="0" smtClean="0"/>
              <a:t>Использование «сборщиков» компонентов для задания свойств компонентов</a:t>
            </a:r>
            <a:r>
              <a:rPr lang="en-US" sz="1800" dirty="0" smtClean="0"/>
              <a:t>. </a:t>
            </a:r>
            <a:r>
              <a:rPr lang="ru-RU" sz="1800" dirty="0" smtClean="0"/>
              <a:t>Стали </a:t>
            </a:r>
            <a:r>
              <a:rPr lang="en-US" sz="1800" b="1" dirty="0" smtClean="0"/>
              <a:t>deprecated</a:t>
            </a:r>
            <a:r>
              <a:rPr lang="en-US" sz="1800" dirty="0" smtClean="0"/>
              <a:t> </a:t>
            </a:r>
            <a:r>
              <a:rPr lang="ru-RU" sz="1800" dirty="0" smtClean="0"/>
              <a:t>в </a:t>
            </a:r>
            <a:r>
              <a:rPr lang="en-US" sz="1800" b="1" dirty="0" smtClean="0"/>
              <a:t>JavaFX 8</a:t>
            </a:r>
            <a:r>
              <a:rPr lang="en-US" sz="1800" dirty="0" smtClean="0"/>
              <a:t>.</a:t>
            </a:r>
            <a:br>
              <a:rPr lang="en-US" sz="1800" dirty="0" smtClean="0"/>
            </a:b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en-US" sz="1800" b="1" dirty="0" smtClean="0">
                <a:solidFill>
                  <a:schemeClr val="accent1"/>
                </a:solidFill>
              </a:rPr>
              <a:t>public </a:t>
            </a:r>
            <a:r>
              <a:rPr lang="en-US" sz="1800" b="1" dirty="0">
                <a:solidFill>
                  <a:schemeClr val="accent1"/>
                </a:solidFill>
              </a:rPr>
              <a:t>abstract class </a:t>
            </a:r>
            <a:r>
              <a:rPr lang="en-US" sz="1800" dirty="0" err="1"/>
              <a:t>LabeledBuilder</a:t>
            </a:r>
            <a:r>
              <a:rPr lang="en-US" sz="1800" dirty="0"/>
              <a:t>&lt;B </a:t>
            </a:r>
            <a:r>
              <a:rPr lang="en-US" sz="1800" b="1" dirty="0">
                <a:solidFill>
                  <a:schemeClr val="accent1"/>
                </a:solidFill>
              </a:rPr>
              <a:t>extends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/>
              <a:t>LabeledBuilder</a:t>
            </a:r>
            <a:r>
              <a:rPr lang="en-US" sz="1800" dirty="0"/>
              <a:t>&lt;B</a:t>
            </a:r>
            <a:r>
              <a:rPr lang="en-US" sz="1800" dirty="0" smtClean="0"/>
              <a:t>&gt;&gt;</a:t>
            </a:r>
            <a:r>
              <a:rPr lang="ru-RU" sz="1800" dirty="0" smtClean="0"/>
              <a:t> </a:t>
            </a:r>
            <a:r>
              <a:rPr lang="en-US" sz="1800" b="1" dirty="0" smtClean="0">
                <a:solidFill>
                  <a:schemeClr val="accent1"/>
                </a:solidFill>
              </a:rPr>
              <a:t>extends</a:t>
            </a:r>
            <a:r>
              <a:rPr lang="en-US" sz="1800" dirty="0" smtClean="0">
                <a:solidFill>
                  <a:schemeClr val="accent1"/>
                </a:solidFill>
              </a:rPr>
              <a:t> </a:t>
            </a:r>
            <a:r>
              <a:rPr lang="en-US" sz="1800" dirty="0" err="1" smtClean="0"/>
              <a:t>ControlBuilder</a:t>
            </a:r>
            <a:r>
              <a:rPr lang="en-US" sz="1800" dirty="0" smtClean="0"/>
              <a:t>&lt;B&gt; </a:t>
            </a:r>
            <a:endParaRPr lang="ru-RU" sz="1800" b="1" dirty="0" smtClean="0">
              <a:solidFill>
                <a:srgbClr val="231E20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09066" y="4567674"/>
            <a:ext cx="7921105" cy="1756508"/>
          </a:xfrm>
          <a:prstGeom prst="rect">
            <a:avLst/>
          </a:prstGeom>
          <a:solidFill>
            <a:schemeClr val="accent1">
              <a:alpha val="14902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2100"/>
              </a:spcBef>
            </a:pPr>
            <a:r>
              <a:rPr lang="en-US" b="1" dirty="0">
                <a:solidFill>
                  <a:srgbClr val="231E20"/>
                </a:solidFill>
              </a:rPr>
              <a:t>Label</a:t>
            </a:r>
            <a:r>
              <a:rPr lang="en-US" dirty="0">
                <a:solidFill>
                  <a:srgbClr val="231E20"/>
                </a:solidFill>
              </a:rPr>
              <a:t> </a:t>
            </a:r>
            <a:r>
              <a:rPr lang="en-US" dirty="0" err="1">
                <a:solidFill>
                  <a:srgbClr val="231E20"/>
                </a:solidFill>
              </a:rPr>
              <a:t>label</a:t>
            </a:r>
            <a:r>
              <a:rPr lang="en-US" dirty="0">
                <a:solidFill>
                  <a:srgbClr val="231E20"/>
                </a:solidFill>
              </a:rPr>
              <a:t> = </a:t>
            </a:r>
            <a:r>
              <a:rPr lang="en-US" b="1" dirty="0" err="1">
                <a:solidFill>
                  <a:srgbClr val="231E20"/>
                </a:solidFill>
              </a:rPr>
              <a:t>LabelBuilder</a:t>
            </a:r>
            <a:r>
              <a:rPr lang="en-US" dirty="0" err="1">
                <a:solidFill>
                  <a:srgbClr val="231E20"/>
                </a:solidFill>
              </a:rPr>
              <a:t>.create</a:t>
            </a:r>
            <a:r>
              <a:rPr lang="en-US" dirty="0">
                <a:solidFill>
                  <a:srgbClr val="231E20"/>
                </a:solidFill>
              </a:rPr>
              <a:t>()</a:t>
            </a:r>
            <a:br>
              <a:rPr lang="en-US" dirty="0">
                <a:solidFill>
                  <a:srgbClr val="231E20"/>
                </a:solidFill>
              </a:rPr>
            </a:br>
            <a:r>
              <a:rPr lang="en-US" dirty="0">
                <a:solidFill>
                  <a:srgbClr val="231E20"/>
                </a:solidFill>
              </a:rPr>
              <a:t>	</a:t>
            </a:r>
            <a:r>
              <a:rPr lang="en-US" dirty="0" smtClean="0">
                <a:solidFill>
                  <a:srgbClr val="231E20"/>
                </a:solidFill>
              </a:rPr>
              <a:t>  .text</a:t>
            </a:r>
            <a:r>
              <a:rPr lang="en-US" dirty="0">
                <a:solidFill>
                  <a:srgbClr val="231E20"/>
                </a:solidFill>
              </a:rPr>
              <a:t>("</a:t>
            </a:r>
            <a:r>
              <a:rPr lang="en-US" dirty="0" err="1">
                <a:solidFill>
                  <a:srgbClr val="231E20"/>
                </a:solidFill>
              </a:rPr>
              <a:t>SomeText</a:t>
            </a:r>
            <a:r>
              <a:rPr lang="en-US" dirty="0">
                <a:solidFill>
                  <a:srgbClr val="231E20"/>
                </a:solidFill>
              </a:rPr>
              <a:t>")		</a:t>
            </a:r>
            <a:br>
              <a:rPr lang="en-US" dirty="0">
                <a:solidFill>
                  <a:srgbClr val="231E20"/>
                </a:solidFill>
              </a:rPr>
            </a:br>
            <a:r>
              <a:rPr lang="ru-RU" dirty="0">
                <a:solidFill>
                  <a:srgbClr val="231E20"/>
                </a:solidFill>
              </a:rPr>
              <a:t>                .</a:t>
            </a:r>
            <a:r>
              <a:rPr lang="en-US" dirty="0" err="1">
                <a:solidFill>
                  <a:srgbClr val="231E20"/>
                </a:solidFill>
              </a:rPr>
              <a:t>prefWidth</a:t>
            </a:r>
            <a:r>
              <a:rPr lang="en-US" dirty="0">
                <a:solidFill>
                  <a:srgbClr val="231E20"/>
                </a:solidFill>
              </a:rPr>
              <a:t>(100)	</a:t>
            </a:r>
            <a:br>
              <a:rPr lang="en-US" dirty="0">
                <a:solidFill>
                  <a:srgbClr val="231E20"/>
                </a:solidFill>
              </a:rPr>
            </a:br>
            <a:r>
              <a:rPr lang="ru-RU" dirty="0">
                <a:solidFill>
                  <a:srgbClr val="231E20"/>
                </a:solidFill>
              </a:rPr>
              <a:t>                .</a:t>
            </a:r>
            <a:r>
              <a:rPr lang="en-US" dirty="0" err="1">
                <a:solidFill>
                  <a:srgbClr val="231E20"/>
                </a:solidFill>
              </a:rPr>
              <a:t>prefHeight</a:t>
            </a:r>
            <a:r>
              <a:rPr lang="en-US" dirty="0">
                <a:solidFill>
                  <a:srgbClr val="231E20"/>
                </a:solidFill>
              </a:rPr>
              <a:t>(50)</a:t>
            </a:r>
            <a:br>
              <a:rPr lang="en-US" dirty="0">
                <a:solidFill>
                  <a:srgbClr val="231E20"/>
                </a:solidFill>
              </a:rPr>
            </a:br>
            <a:r>
              <a:rPr lang="ru-RU" dirty="0">
                <a:solidFill>
                  <a:srgbClr val="231E20"/>
                </a:solidFill>
              </a:rPr>
              <a:t>                .</a:t>
            </a:r>
            <a:r>
              <a:rPr lang="en-US" dirty="0">
                <a:solidFill>
                  <a:srgbClr val="231E20"/>
                </a:solidFill>
              </a:rPr>
              <a:t>alignment(</a:t>
            </a:r>
            <a:r>
              <a:rPr lang="en-US" dirty="0" err="1">
                <a:solidFill>
                  <a:srgbClr val="231E20"/>
                </a:solidFill>
              </a:rPr>
              <a:t>Pos.CENTER</a:t>
            </a:r>
            <a:r>
              <a:rPr lang="en-US" dirty="0">
                <a:solidFill>
                  <a:srgbClr val="231E20"/>
                </a:solidFill>
              </a:rPr>
              <a:t>)</a:t>
            </a:r>
            <a:br>
              <a:rPr lang="en-US" dirty="0">
                <a:solidFill>
                  <a:srgbClr val="231E20"/>
                </a:solidFill>
              </a:rPr>
            </a:br>
            <a:r>
              <a:rPr lang="ru-RU" dirty="0">
                <a:solidFill>
                  <a:srgbClr val="231E20"/>
                </a:solidFill>
              </a:rPr>
              <a:t>                .</a:t>
            </a:r>
            <a:r>
              <a:rPr lang="en-US" dirty="0">
                <a:solidFill>
                  <a:srgbClr val="231E20"/>
                </a:solidFill>
              </a:rPr>
              <a:t>build(); </a:t>
            </a:r>
            <a:endParaRPr lang="ru-RU" b="1" dirty="0">
              <a:solidFill>
                <a:srgbClr val="231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JavaFX Scene Builder</a:t>
            </a:r>
            <a:endParaRPr lang="ru-RU" dirty="0" smtClean="0"/>
          </a:p>
        </p:txBody>
      </p:sp>
      <p:pic>
        <p:nvPicPr>
          <p:cNvPr id="9218" name="Picture 2" descr="http://docs.oracle.com/javafx/scenebuilder/1/use_java_ides/nb-open-sb-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0" y="1492337"/>
            <a:ext cx="6912960" cy="46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5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Диспетчер компоновки  </a:t>
            </a:r>
            <a:r>
              <a:rPr lang="en-US" sz="2400" b="1" dirty="0" smtClean="0"/>
              <a:t>Layout Manager</a:t>
            </a:r>
            <a:endParaRPr lang="ru-RU" sz="2400" b="1" dirty="0" smtClean="0"/>
          </a:p>
        </p:txBody>
      </p:sp>
      <p:sp>
        <p:nvSpPr>
          <p:cNvPr id="16" name="Прямоугольник 15"/>
          <p:cNvSpPr/>
          <p:nvPr/>
        </p:nvSpPr>
        <p:spPr>
          <a:xfrm>
            <a:off x="928630" y="571480"/>
            <a:ext cx="8215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По умолчанию </a:t>
            </a:r>
            <a:r>
              <a:rPr lang="ru-RU" dirty="0" smtClean="0"/>
              <a:t>с панелью содержимого связан диспетчер </a:t>
            </a:r>
            <a:r>
              <a:rPr lang="ru-RU" b="1" dirty="0" err="1" smtClean="0"/>
              <a:t>BorderLayout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71472" y="928670"/>
            <a:ext cx="857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 smtClean="0">
                <a:solidFill>
                  <a:srgbClr val="FF0000"/>
                </a:solidFill>
              </a:rPr>
              <a:t>BorderLayout</a:t>
            </a:r>
            <a:r>
              <a:rPr lang="ru-RU" dirty="0" smtClean="0"/>
              <a:t> –  Компоненты располагаются в пяти областях: </a:t>
            </a:r>
            <a:r>
              <a:rPr lang="ru-RU" b="1" i="1" dirty="0" smtClean="0"/>
              <a:t>центр</a:t>
            </a:r>
            <a:r>
              <a:rPr lang="ru-RU" dirty="0" smtClean="0"/>
              <a:t>, </a:t>
            </a:r>
            <a:r>
              <a:rPr lang="ru-RU" b="1" i="1" dirty="0" smtClean="0"/>
              <a:t>север</a:t>
            </a:r>
            <a:r>
              <a:rPr lang="ru-RU" dirty="0" smtClean="0"/>
              <a:t>, </a:t>
            </a:r>
            <a:r>
              <a:rPr lang="ru-RU" b="1" i="1" dirty="0" smtClean="0"/>
              <a:t>юг</a:t>
            </a:r>
            <a:r>
              <a:rPr lang="ru-RU" dirty="0" smtClean="0"/>
              <a:t>, </a:t>
            </a:r>
            <a:r>
              <a:rPr lang="ru-RU" b="1" i="1" dirty="0" smtClean="0"/>
              <a:t>запад</a:t>
            </a:r>
            <a:r>
              <a:rPr lang="ru-RU" dirty="0" smtClean="0"/>
              <a:t>, </a:t>
            </a:r>
            <a:r>
              <a:rPr lang="ru-RU" b="1" i="1" dirty="0" smtClean="0"/>
              <a:t>восток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Приоритеты компонентов: </a:t>
            </a:r>
          </a:p>
          <a:p>
            <a:r>
              <a:rPr lang="ru-RU" b="1" dirty="0" smtClean="0"/>
              <a:t>1)север,  2)юг,  3) восток,  4)запад ,  5)центр </a:t>
            </a:r>
            <a:r>
              <a:rPr lang="ru-RU" dirty="0" smtClean="0"/>
              <a:t>(занимает все оставшееся пространство)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 cstate="print"/>
          <a:srcRect l="7430" t="25877" r="70671" b="47588"/>
          <a:stretch>
            <a:fillRect/>
          </a:stretch>
        </p:blipFill>
        <p:spPr bwMode="auto">
          <a:xfrm>
            <a:off x="5500695" y="2714620"/>
            <a:ext cx="3500461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71438" y="2714620"/>
            <a:ext cx="55006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</a:p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dirty="0" err="1" smtClean="0"/>
              <a:t>jpan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jpan.</a:t>
            </a:r>
            <a:r>
              <a:rPr lang="en-US" b="1" dirty="0" err="1" smtClean="0"/>
              <a:t>setLayout</a:t>
            </a:r>
            <a:r>
              <a:rPr lang="ru-RU" dirty="0" smtClean="0"/>
              <a:t>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en-US" b="1" dirty="0" err="1" smtClean="0">
                <a:solidFill>
                  <a:srgbClr val="FF0000"/>
                </a:solidFill>
              </a:rPr>
              <a:t>BorderLayout</a:t>
            </a:r>
            <a:r>
              <a:rPr lang="en-US" b="1" dirty="0" smtClean="0">
                <a:solidFill>
                  <a:srgbClr val="FF0000"/>
                </a:solidFill>
              </a:rPr>
              <a:t>()</a:t>
            </a:r>
            <a:r>
              <a:rPr lang="en-US" b="1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("North"), </a:t>
            </a:r>
            <a:r>
              <a:rPr lang="en-US" dirty="0" err="1" smtClean="0">
                <a:solidFill>
                  <a:srgbClr val="FF0000"/>
                </a:solidFill>
              </a:rPr>
              <a:t>BorderLayout.NORTH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("South"), </a:t>
            </a:r>
            <a:r>
              <a:rPr lang="en-US" dirty="0" err="1" smtClean="0">
                <a:solidFill>
                  <a:srgbClr val="FF0000"/>
                </a:solidFill>
              </a:rPr>
              <a:t>BorderLayout.SOUTH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("West"), </a:t>
            </a:r>
            <a:r>
              <a:rPr lang="en-US" dirty="0" err="1" smtClean="0">
                <a:solidFill>
                  <a:srgbClr val="FF0000"/>
                </a:solidFill>
              </a:rPr>
              <a:t>BorderLayout.WEST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("East"), </a:t>
            </a:r>
            <a:r>
              <a:rPr lang="en-US" dirty="0" err="1" smtClean="0">
                <a:solidFill>
                  <a:srgbClr val="FF0000"/>
                </a:solidFill>
              </a:rPr>
              <a:t>BorderLayout.EAST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("Center"), </a:t>
            </a:r>
            <a:r>
              <a:rPr lang="en-US" dirty="0" err="1" smtClean="0">
                <a:solidFill>
                  <a:srgbClr val="FF0000"/>
                </a:solidFill>
              </a:rPr>
              <a:t>BorderLayout.CENTER</a:t>
            </a:r>
            <a:r>
              <a:rPr lang="en-US" dirty="0" smtClean="0"/>
              <a:t>);</a:t>
            </a:r>
            <a:endParaRPr lang="ru-RU" dirty="0" smtClean="0"/>
          </a:p>
          <a:p>
            <a:r>
              <a:rPr lang="ru-RU" i="1" dirty="0" smtClean="0">
                <a:solidFill>
                  <a:srgbClr val="00B050"/>
                </a:solidFill>
              </a:rPr>
              <a:t>//…………………………………………..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5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7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источники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1200"/>
              </a:spcBef>
            </a:pPr>
            <a:r>
              <a:rPr lang="ru-RU" sz="1600" dirty="0" err="1" smtClean="0"/>
              <a:t>Арнолд</a:t>
            </a:r>
            <a:r>
              <a:rPr lang="ru-RU" sz="1600" dirty="0" smtClean="0"/>
              <a:t>, К. Язык программирования </a:t>
            </a:r>
            <a:r>
              <a:rPr lang="en-US" sz="1600" dirty="0" smtClean="0"/>
              <a:t>Java</a:t>
            </a:r>
            <a:r>
              <a:rPr lang="ru-RU" sz="1600" dirty="0" smtClean="0"/>
              <a:t> </a:t>
            </a:r>
            <a:r>
              <a:rPr lang="en-US" sz="1600" dirty="0" smtClean="0"/>
              <a:t>[</a:t>
            </a:r>
            <a:r>
              <a:rPr lang="ru-RU" sz="1600" dirty="0" smtClean="0"/>
              <a:t>Текст</a:t>
            </a:r>
            <a:r>
              <a:rPr lang="en-US" sz="1600" dirty="0" smtClean="0"/>
              <a:t>]</a:t>
            </a:r>
            <a:r>
              <a:rPr lang="ru-RU" sz="1600" dirty="0" smtClean="0"/>
              <a:t> / Кен </a:t>
            </a:r>
            <a:r>
              <a:rPr lang="ru-RU" sz="1600" dirty="0" err="1" smtClean="0"/>
              <a:t>Арнолд</a:t>
            </a:r>
            <a:r>
              <a:rPr lang="ru-RU" sz="1600" dirty="0" smtClean="0"/>
              <a:t>, Джеймс </a:t>
            </a:r>
            <a:r>
              <a:rPr lang="ru-RU" sz="1600" dirty="0" err="1" smtClean="0"/>
              <a:t>Гослинг</a:t>
            </a:r>
            <a:r>
              <a:rPr lang="ru-RU" sz="1600" dirty="0" smtClean="0"/>
              <a:t>, Дэвид Холмс. – М. : Издательский дом «Вильямс», 2001. – 624 с.</a:t>
            </a:r>
            <a:endParaRPr lang="en-US" sz="1600" dirty="0" smtClean="0"/>
          </a:p>
          <a:p>
            <a:pPr>
              <a:spcBef>
                <a:spcPts val="1200"/>
              </a:spcBef>
            </a:pPr>
            <a:r>
              <a:rPr lang="ru-RU" sz="1600" dirty="0" err="1" smtClean="0"/>
              <a:t>Вязовик</a:t>
            </a:r>
            <a:r>
              <a:rPr lang="ru-RU" sz="1600" dirty="0" smtClean="0"/>
              <a:t>, Н.А. Программирование на </a:t>
            </a:r>
            <a:r>
              <a:rPr lang="en-US" sz="1600" dirty="0" smtClean="0"/>
              <a:t>Java. </a:t>
            </a:r>
            <a:r>
              <a:rPr lang="ru-RU" sz="1600" dirty="0" smtClean="0"/>
              <a:t>Курс лекций </a:t>
            </a:r>
            <a:r>
              <a:rPr lang="en-US" sz="1600" dirty="0" smtClean="0"/>
              <a:t>[</a:t>
            </a:r>
            <a:r>
              <a:rPr lang="ru-RU" sz="1600" dirty="0" smtClean="0"/>
              <a:t>Текст</a:t>
            </a:r>
            <a:r>
              <a:rPr lang="en-US" sz="1600" dirty="0" smtClean="0"/>
              <a:t>]</a:t>
            </a:r>
            <a:r>
              <a:rPr lang="ru-RU" sz="1600" dirty="0" smtClean="0"/>
              <a:t> </a:t>
            </a:r>
            <a:r>
              <a:rPr lang="en-US" sz="1600" dirty="0" smtClean="0"/>
              <a:t>/ </a:t>
            </a:r>
            <a:r>
              <a:rPr lang="ru-RU" sz="1600" dirty="0" smtClean="0"/>
              <a:t>Н.А. </a:t>
            </a:r>
            <a:r>
              <a:rPr lang="ru-RU" sz="1600" dirty="0" err="1" smtClean="0"/>
              <a:t>Вязовик</a:t>
            </a:r>
            <a:r>
              <a:rPr lang="ru-RU" sz="1600" dirty="0" smtClean="0"/>
              <a:t>. – М. : Интернет-университет информационных технологий, 2003. – 592 с.</a:t>
            </a:r>
          </a:p>
          <a:p>
            <a:pPr>
              <a:spcBef>
                <a:spcPts val="1200"/>
              </a:spcBef>
            </a:pPr>
            <a:r>
              <a:rPr lang="ru-RU" sz="1600" dirty="0" err="1" smtClean="0"/>
              <a:t>Хорстманн</a:t>
            </a:r>
            <a:r>
              <a:rPr lang="ru-RU" sz="1600" dirty="0" smtClean="0"/>
              <a:t>, К. </a:t>
            </a:r>
            <a:r>
              <a:rPr lang="en-US" sz="1600" dirty="0" smtClean="0"/>
              <a:t>Java 2. </a:t>
            </a:r>
            <a:r>
              <a:rPr lang="ru-RU" sz="1600" dirty="0" smtClean="0"/>
              <a:t>Библиотека профессионала. Том 1. Основы </a:t>
            </a:r>
            <a:r>
              <a:rPr lang="en-US" sz="1600" dirty="0" smtClean="0"/>
              <a:t>[</a:t>
            </a:r>
            <a:r>
              <a:rPr lang="ru-RU" sz="1600" dirty="0" smtClean="0"/>
              <a:t>Текст</a:t>
            </a:r>
            <a:r>
              <a:rPr lang="en-US" sz="1600" dirty="0" smtClean="0"/>
              <a:t>] / </a:t>
            </a:r>
            <a:r>
              <a:rPr lang="ru-RU" sz="1600" dirty="0" err="1" smtClean="0"/>
              <a:t>Кей</a:t>
            </a:r>
            <a:r>
              <a:rPr lang="ru-RU" sz="1600" dirty="0" smtClean="0"/>
              <a:t> </a:t>
            </a:r>
            <a:r>
              <a:rPr lang="ru-RU" sz="1600" dirty="0" err="1" smtClean="0"/>
              <a:t>Хорстманн</a:t>
            </a:r>
            <a:r>
              <a:rPr lang="ru-RU" sz="1600" dirty="0" smtClean="0"/>
              <a:t>, Гари </a:t>
            </a:r>
            <a:r>
              <a:rPr lang="ru-RU" sz="1600" dirty="0" err="1" smtClean="0"/>
              <a:t>Корнелл</a:t>
            </a:r>
            <a:r>
              <a:rPr lang="ru-RU" sz="1600" dirty="0" smtClean="0"/>
              <a:t>. – М. : Издательский дом «Вильямс», 2010 г. – 816 с.</a:t>
            </a:r>
          </a:p>
          <a:p>
            <a:pPr>
              <a:spcBef>
                <a:spcPts val="1200"/>
              </a:spcBef>
            </a:pPr>
            <a:r>
              <a:rPr lang="ru-RU" sz="1600" dirty="0" err="1" smtClean="0"/>
              <a:t>Хорстманн</a:t>
            </a:r>
            <a:r>
              <a:rPr lang="ru-RU" sz="1600" dirty="0" smtClean="0"/>
              <a:t>, К. </a:t>
            </a:r>
            <a:r>
              <a:rPr lang="en-US" sz="1600" dirty="0" smtClean="0"/>
              <a:t>Java 2. </a:t>
            </a:r>
            <a:r>
              <a:rPr lang="ru-RU" sz="1600" dirty="0" smtClean="0"/>
              <a:t>Библиотека профессионала. Том 2. Тонкости программирования </a:t>
            </a:r>
            <a:r>
              <a:rPr lang="en-US" sz="1600" dirty="0" smtClean="0"/>
              <a:t>[</a:t>
            </a:r>
            <a:r>
              <a:rPr lang="ru-RU" sz="1600" dirty="0" smtClean="0"/>
              <a:t>Текст</a:t>
            </a:r>
            <a:r>
              <a:rPr lang="en-US" sz="1600" dirty="0" smtClean="0"/>
              <a:t>] / </a:t>
            </a:r>
            <a:r>
              <a:rPr lang="ru-RU" sz="1600" dirty="0" err="1" smtClean="0"/>
              <a:t>Кей</a:t>
            </a:r>
            <a:r>
              <a:rPr lang="ru-RU" sz="1600" dirty="0" smtClean="0"/>
              <a:t> </a:t>
            </a:r>
            <a:r>
              <a:rPr lang="ru-RU" sz="1600" dirty="0" err="1" smtClean="0"/>
              <a:t>Хорстманн</a:t>
            </a:r>
            <a:r>
              <a:rPr lang="ru-RU" sz="1600" dirty="0" smtClean="0"/>
              <a:t>, Гари </a:t>
            </a:r>
            <a:r>
              <a:rPr lang="ru-RU" sz="1600" dirty="0" err="1" smtClean="0"/>
              <a:t>Корнелл</a:t>
            </a:r>
            <a:r>
              <a:rPr lang="ru-RU" sz="1600" dirty="0" smtClean="0"/>
              <a:t>. – М. : Издательский дом «Вильямс», 2010 г. – 992 с.</a:t>
            </a:r>
          </a:p>
          <a:p>
            <a:pPr>
              <a:spcBef>
                <a:spcPts val="1200"/>
              </a:spcBef>
            </a:pPr>
            <a:r>
              <a:rPr lang="en-US" sz="1600" dirty="0" err="1" smtClean="0"/>
              <a:t>JavaSE</a:t>
            </a:r>
            <a:r>
              <a:rPr lang="en-US" sz="1600" dirty="0" smtClean="0"/>
              <a:t> APIs &amp; Documentation [</a:t>
            </a:r>
            <a:r>
              <a:rPr lang="ru-RU" sz="1600" dirty="0" smtClean="0"/>
              <a:t>Электронный ресурс</a:t>
            </a:r>
            <a:r>
              <a:rPr lang="en-US" sz="1600" dirty="0" smtClean="0"/>
              <a:t>]</a:t>
            </a:r>
            <a:r>
              <a:rPr lang="ru-RU" sz="1600" dirty="0" smtClean="0"/>
              <a:t>. – Режим доступа: </a:t>
            </a:r>
            <a:r>
              <a:rPr lang="en-US" sz="1600" dirty="0" smtClean="0">
                <a:hlinkClick r:id="rId2"/>
              </a:rPr>
              <a:t>http://www.oracle.com/technetwork/java/javase/documentation/api-jsp-136079.html</a:t>
            </a:r>
            <a:r>
              <a:rPr lang="ru-RU" sz="1600" dirty="0" smtClean="0"/>
              <a:t>, дата доступа: 21.10.2011.</a:t>
            </a:r>
          </a:p>
          <a:p>
            <a:pPr>
              <a:spcBef>
                <a:spcPts val="1200"/>
              </a:spcBef>
            </a:pPr>
            <a:r>
              <a:rPr lang="en-US" sz="1600" dirty="0" smtClean="0"/>
              <a:t>Java Media APIs [</a:t>
            </a:r>
            <a:r>
              <a:rPr lang="ru-RU" sz="1600" dirty="0" smtClean="0"/>
              <a:t>Электронный ресурс</a:t>
            </a:r>
            <a:r>
              <a:rPr lang="en-US" sz="1600" dirty="0" smtClean="0"/>
              <a:t>]</a:t>
            </a:r>
            <a:r>
              <a:rPr lang="ru-RU" sz="1600" dirty="0" smtClean="0"/>
              <a:t>. – Режим доступа: </a:t>
            </a:r>
            <a:r>
              <a:rPr lang="en-US" sz="1600" dirty="0" smtClean="0">
                <a:hlinkClick r:id="rId3"/>
              </a:rPr>
              <a:t>http://java.sun.com/javase/technologies/desktop/media/</a:t>
            </a:r>
            <a:r>
              <a:rPr lang="ru-RU" sz="1600" dirty="0" smtClean="0"/>
              <a:t>, дата доступа: 21.10.2011.</a:t>
            </a:r>
          </a:p>
          <a:p>
            <a:pPr>
              <a:spcBef>
                <a:spcPts val="1200"/>
              </a:spcBef>
            </a:pPr>
            <a:r>
              <a:rPr lang="ru-RU" sz="1600" dirty="0" err="1"/>
              <a:t>Машнин</a:t>
            </a:r>
            <a:r>
              <a:rPr lang="ru-RU" sz="1600" dirty="0"/>
              <a:t>, Т. </a:t>
            </a:r>
            <a:r>
              <a:rPr lang="ru-RU" sz="1600" dirty="0" err="1"/>
              <a:t>JavaFX</a:t>
            </a:r>
            <a:r>
              <a:rPr lang="ru-RU" sz="1600" dirty="0"/>
              <a:t> 2.0 Разработка RIA-приложений [Текст] / Тимур </a:t>
            </a:r>
            <a:r>
              <a:rPr lang="ru-RU" sz="1600" dirty="0" err="1"/>
              <a:t>Машнин</a:t>
            </a:r>
            <a:r>
              <a:rPr lang="ru-RU" sz="1600" dirty="0"/>
              <a:t>. – М. : БХВ-Петербург, 2012 г. – 715 с.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9859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14480" y="71414"/>
            <a:ext cx="590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 Диспетчер компоновки  </a:t>
            </a:r>
            <a:r>
              <a:rPr lang="en-US" sz="2400" b="1" dirty="0" smtClean="0"/>
              <a:t>Layout Manager</a:t>
            </a:r>
            <a:endParaRPr lang="ru-RU" sz="2400" b="1" dirty="0" smtClean="0"/>
          </a:p>
        </p:txBody>
      </p:sp>
      <p:sp>
        <p:nvSpPr>
          <p:cNvPr id="14" name="Прямоугольник 13"/>
          <p:cNvSpPr/>
          <p:nvPr/>
        </p:nvSpPr>
        <p:spPr>
          <a:xfrm>
            <a:off x="571472" y="928670"/>
            <a:ext cx="857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 smtClean="0">
                <a:solidFill>
                  <a:srgbClr val="FF0000"/>
                </a:solidFill>
              </a:rPr>
              <a:t>BoxLayout</a:t>
            </a:r>
            <a:r>
              <a:rPr lang="ru-RU" b="1" i="1" dirty="0" smtClean="0">
                <a:solidFill>
                  <a:srgbClr val="FF0000"/>
                </a:solidFill>
              </a:rPr>
              <a:t> </a:t>
            </a:r>
            <a:r>
              <a:rPr lang="ru-RU" i="1" dirty="0" smtClean="0"/>
              <a:t>– </a:t>
            </a:r>
            <a:r>
              <a:rPr lang="ru-RU" dirty="0" smtClean="0"/>
              <a:t>позволяет располагать компоненты вдоль одной из осей – </a:t>
            </a:r>
            <a:r>
              <a:rPr lang="ru-RU" b="1" i="1" dirty="0" smtClean="0"/>
              <a:t>вертикально</a:t>
            </a:r>
            <a:r>
              <a:rPr lang="ru-RU" dirty="0" smtClean="0"/>
              <a:t> или </a:t>
            </a:r>
            <a:r>
              <a:rPr lang="ru-RU" b="1" i="1" dirty="0" smtClean="0"/>
              <a:t>горизонтально </a:t>
            </a:r>
            <a:r>
              <a:rPr lang="ru-RU" i="1" dirty="0" smtClean="0"/>
              <a:t>(</a:t>
            </a:r>
            <a:r>
              <a:rPr lang="en-US" i="1" dirty="0" smtClean="0"/>
              <a:t>PAGE_AXIS</a:t>
            </a:r>
            <a:r>
              <a:rPr lang="ru-RU" i="1" dirty="0" smtClean="0"/>
              <a:t>,  </a:t>
            </a:r>
            <a:r>
              <a:rPr lang="en-US" i="1" dirty="0" smtClean="0"/>
              <a:t>LINE_AXIS</a:t>
            </a:r>
            <a:r>
              <a:rPr lang="ru-RU" i="1" dirty="0" smtClean="0"/>
              <a:t>   или Х</a:t>
            </a:r>
            <a:r>
              <a:rPr lang="en-US" i="1" dirty="0" smtClean="0"/>
              <a:t>_AXIS</a:t>
            </a:r>
            <a:r>
              <a:rPr lang="ru-RU" i="1" dirty="0" smtClean="0"/>
              <a:t>, </a:t>
            </a:r>
            <a:r>
              <a:rPr lang="en-US" i="1" dirty="0" smtClean="0"/>
              <a:t>Y_AXIS</a:t>
            </a:r>
            <a:r>
              <a:rPr lang="ru-RU" i="1" dirty="0" smtClean="0"/>
              <a:t>)</a:t>
            </a:r>
            <a:r>
              <a:rPr lang="ru-RU" dirty="0" smtClean="0"/>
              <a:t>. </a:t>
            </a:r>
          </a:p>
          <a:p>
            <a:endParaRPr lang="ru-RU" dirty="0" smtClean="0"/>
          </a:p>
          <a:p>
            <a:r>
              <a:rPr lang="ru-RU" dirty="0" smtClean="0"/>
              <a:t>В конструкторе указывается, какой вариант использовать </a:t>
            </a:r>
            <a:r>
              <a:rPr lang="ru-RU" i="1" dirty="0" smtClean="0"/>
              <a:t>.</a:t>
            </a:r>
            <a:endParaRPr lang="ru-RU" dirty="0" smtClean="0"/>
          </a:p>
        </p:txBody>
      </p:sp>
      <p:pic>
        <p:nvPicPr>
          <p:cNvPr id="10" name="Рисунок 9"/>
          <p:cNvPicPr/>
          <p:nvPr/>
        </p:nvPicPr>
        <p:blipFill>
          <a:blip r:embed="rId3" cstate="print"/>
          <a:srcRect l="60367" t="19163" r="17743" b="54388"/>
          <a:stretch>
            <a:fillRect/>
          </a:stretch>
        </p:blipFill>
        <p:spPr bwMode="auto">
          <a:xfrm>
            <a:off x="6143636" y="2143116"/>
            <a:ext cx="28575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214282" y="2214554"/>
            <a:ext cx="6000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jpan.</a:t>
            </a:r>
            <a:r>
              <a:rPr lang="en-US" b="1" dirty="0" err="1" smtClean="0"/>
              <a:t>setLayout</a:t>
            </a:r>
            <a:r>
              <a:rPr lang="ru-RU" b="1" dirty="0" smtClean="0"/>
              <a:t>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new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BoxLayout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b="1" dirty="0" smtClean="0"/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BoxLayout.Y_AXIS</a:t>
            </a:r>
            <a:r>
              <a:rPr lang="en-US" b="1" dirty="0" smtClean="0"/>
              <a:t>)</a:t>
            </a:r>
            <a:r>
              <a:rPr lang="en-US" dirty="0" smtClean="0"/>
              <a:t>);</a:t>
            </a:r>
          </a:p>
          <a:p>
            <a:r>
              <a:rPr lang="en-US" dirty="0" smtClean="0"/>
              <a:t>for 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=0; </a:t>
            </a:r>
            <a:r>
              <a:rPr lang="en-US" dirty="0" err="1" smtClean="0"/>
              <a:t>i</a:t>
            </a:r>
            <a:r>
              <a:rPr lang="en-US" dirty="0" smtClean="0"/>
              <a:t>&lt;5;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r>
              <a:rPr lang="en-US" dirty="0" smtClean="0"/>
              <a:t>{</a:t>
            </a:r>
          </a:p>
          <a:p>
            <a:r>
              <a:rPr lang="ru-RU" dirty="0" smtClean="0"/>
              <a:t>	</a:t>
            </a:r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("Button "+ </a:t>
            </a:r>
            <a:r>
              <a:rPr lang="en-US" dirty="0" err="1" smtClean="0"/>
              <a:t>i</a:t>
            </a:r>
            <a:r>
              <a:rPr lang="en-US" dirty="0" smtClean="0"/>
              <a:t>));</a:t>
            </a:r>
          </a:p>
          <a:p>
            <a:r>
              <a:rPr lang="en-US" dirty="0" smtClean="0"/>
              <a:t>}</a:t>
            </a:r>
            <a:endParaRPr lang="ru-RU" dirty="0"/>
          </a:p>
        </p:txBody>
      </p:sp>
      <p:pic>
        <p:nvPicPr>
          <p:cNvPr id="13" name="Рисунок 12"/>
          <p:cNvPicPr/>
          <p:nvPr/>
        </p:nvPicPr>
        <p:blipFill>
          <a:blip r:embed="rId4" cstate="print"/>
          <a:srcRect l="7332" t="25970" r="70778" b="47584"/>
          <a:stretch>
            <a:fillRect/>
          </a:stretch>
        </p:blipFill>
        <p:spPr bwMode="auto">
          <a:xfrm>
            <a:off x="6143636" y="4143380"/>
            <a:ext cx="285752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214282" y="4113448"/>
            <a:ext cx="59293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JPanel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dirty="0" smtClean="0"/>
              <a:t> = new </a:t>
            </a:r>
            <a:r>
              <a:rPr lang="en-US" dirty="0" err="1" smtClean="0"/>
              <a:t>JPanel</a:t>
            </a:r>
            <a:r>
              <a:rPr lang="en-US" dirty="0" smtClean="0"/>
              <a:t>();</a:t>
            </a:r>
            <a:endParaRPr lang="ru-RU" dirty="0" smtClean="0"/>
          </a:p>
          <a:p>
            <a:r>
              <a:rPr lang="en-US" dirty="0" err="1" smtClean="0"/>
              <a:t>jpan.</a:t>
            </a:r>
            <a:r>
              <a:rPr lang="en-US" b="1" dirty="0" err="1" smtClean="0"/>
              <a:t>setLayout</a:t>
            </a:r>
            <a:r>
              <a:rPr lang="ru-RU" b="1" dirty="0" smtClean="0"/>
              <a:t>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new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BoxLayout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jpan</a:t>
            </a:r>
            <a:r>
              <a:rPr lang="en-US" b="1" dirty="0" smtClean="0"/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BoxLayout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r>
              <a:rPr lang="ru-RU" b="1" dirty="0" smtClean="0">
                <a:solidFill>
                  <a:srgbClr val="FF0000"/>
                </a:solidFill>
              </a:rPr>
              <a:t>Х</a:t>
            </a:r>
            <a:r>
              <a:rPr lang="en-US" b="1" dirty="0" smtClean="0">
                <a:solidFill>
                  <a:srgbClr val="FF0000"/>
                </a:solidFill>
              </a:rPr>
              <a:t>_AXIS</a:t>
            </a:r>
            <a:r>
              <a:rPr lang="en-US" b="1" dirty="0" smtClean="0"/>
              <a:t>)</a:t>
            </a:r>
            <a:r>
              <a:rPr lang="en-US" dirty="0" smtClean="0"/>
              <a:t>);</a:t>
            </a:r>
          </a:p>
          <a:p>
            <a:r>
              <a:rPr lang="en-US" dirty="0" smtClean="0"/>
              <a:t>for 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=0; </a:t>
            </a:r>
            <a:r>
              <a:rPr lang="en-US" dirty="0" err="1" smtClean="0"/>
              <a:t>i</a:t>
            </a:r>
            <a:r>
              <a:rPr lang="en-US" dirty="0" smtClean="0"/>
              <a:t>&lt;5;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r>
              <a:rPr lang="en-US" dirty="0" smtClean="0"/>
              <a:t>{</a:t>
            </a:r>
          </a:p>
          <a:p>
            <a:r>
              <a:rPr lang="ru-RU" dirty="0" smtClean="0"/>
              <a:t>	</a:t>
            </a:r>
            <a:r>
              <a:rPr lang="en-US" dirty="0" err="1" smtClean="0"/>
              <a:t>jpan.add</a:t>
            </a:r>
            <a:r>
              <a:rPr lang="en-US" dirty="0" smtClean="0"/>
              <a:t>(new </a:t>
            </a:r>
            <a:r>
              <a:rPr lang="en-US" dirty="0" err="1" smtClean="0"/>
              <a:t>JButton</a:t>
            </a:r>
            <a:r>
              <a:rPr lang="en-US" dirty="0" smtClean="0"/>
              <a:t>("Button "+ </a:t>
            </a:r>
            <a:r>
              <a:rPr lang="en-US" dirty="0" err="1" smtClean="0"/>
              <a:t>i</a:t>
            </a:r>
            <a:r>
              <a:rPr lang="en-US" dirty="0" smtClean="0"/>
              <a:t>));</a:t>
            </a:r>
          </a:p>
          <a:p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3649</Words>
  <Application>Microsoft Office PowerPoint</Application>
  <PresentationFormat>Экран (4:3)</PresentationFormat>
  <Paragraphs>942</Paragraphs>
  <Slides>81</Slides>
  <Notes>22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3" baseType="lpstr">
      <vt:lpstr>Тема Office</vt:lpstr>
      <vt:lpstr>Visio</vt:lpstr>
      <vt:lpstr>Кроссплатформенное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Обработка событий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 лекции</vt:lpstr>
      <vt:lpstr>Графические приложения  на Java</vt:lpstr>
      <vt:lpstr>Иерархия классов AWT</vt:lpstr>
      <vt:lpstr>Проблемы AWT</vt:lpstr>
      <vt:lpstr>Технология Swing</vt:lpstr>
      <vt:lpstr>Иерархия классов</vt:lpstr>
      <vt:lpstr>Иерархия классов Пакет javax.swing</vt:lpstr>
      <vt:lpstr>Отрисовка компонентов</vt:lpstr>
      <vt:lpstr>Работа с графикой</vt:lpstr>
      <vt:lpstr>Работа с цветом</vt:lpstr>
      <vt:lpstr>Работа со шрифтами</vt:lpstr>
      <vt:lpstr>Двойная буферизация</vt:lpstr>
      <vt:lpstr>Двойная буферизация</vt:lpstr>
      <vt:lpstr>Pluggable Look And Feel</vt:lpstr>
      <vt:lpstr>Windows</vt:lpstr>
      <vt:lpstr>Motif</vt:lpstr>
      <vt:lpstr>Java (Metal)</vt:lpstr>
      <vt:lpstr>Оконные приложения в Swing</vt:lpstr>
      <vt:lpstr>Пример оконного приложения</vt:lpstr>
      <vt:lpstr>Работа с меню</vt:lpstr>
      <vt:lpstr>Менеджеры компоновки</vt:lpstr>
      <vt:lpstr>Обработка событий</vt:lpstr>
      <vt:lpstr>Некоторые типы  и порождаемые события</vt:lpstr>
      <vt:lpstr>Некоторые типы  и порождаемые события</vt:lpstr>
      <vt:lpstr>Пример приложения Часть 1</vt:lpstr>
      <vt:lpstr>Пример приложения Часть 2</vt:lpstr>
      <vt:lpstr>Пример приложения Часть 3</vt:lpstr>
      <vt:lpstr>Пример приложения Часть 4</vt:lpstr>
      <vt:lpstr>Пример приложения Часть 5</vt:lpstr>
      <vt:lpstr>Общий вид окна  программы-примера</vt:lpstr>
      <vt:lpstr>Некоторые события, слушатели и методы</vt:lpstr>
      <vt:lpstr>Некоторые события, слушатели и методы</vt:lpstr>
      <vt:lpstr>Некоторые события, слушатели и методы</vt:lpstr>
      <vt:lpstr>Классы-адаптеры</vt:lpstr>
      <vt:lpstr>Некоторые нерассмотренные возможности</vt:lpstr>
      <vt:lpstr>Понятие апплета</vt:lpstr>
      <vt:lpstr>Простейший апплет</vt:lpstr>
      <vt:lpstr>Тэг &lt;applet&gt;</vt:lpstr>
      <vt:lpstr>Отладочная печать</vt:lpstr>
      <vt:lpstr>Класс Applet</vt:lpstr>
      <vt:lpstr>Скелетная структура апплета</vt:lpstr>
      <vt:lpstr>Апплеты в Swing</vt:lpstr>
      <vt:lpstr>Пример апплета с использованием компонентов</vt:lpstr>
      <vt:lpstr>Пример апплета  с обработкой событий</vt:lpstr>
      <vt:lpstr>Пример апплета  с обработкой событий</vt:lpstr>
      <vt:lpstr>Результат работы программы</vt:lpstr>
      <vt:lpstr>Технология JavaFX</vt:lpstr>
      <vt:lpstr>Структура JavaFX-приложений</vt:lpstr>
      <vt:lpstr>Дочерние узлы графа сцены</vt:lpstr>
      <vt:lpstr>Работа со свойствами JavaFX-компонентов</vt:lpstr>
      <vt:lpstr>Жизненный цикл JavaFX-приложения</vt:lpstr>
      <vt:lpstr>Некоторые особенности JavaFX</vt:lpstr>
      <vt:lpstr>JavaFX Scene Builder</vt:lpstr>
      <vt:lpstr>Спасибо за внимание!</vt:lpstr>
      <vt:lpstr>Дополнительные источники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oleksii</cp:lastModifiedBy>
  <cp:revision>36</cp:revision>
  <dcterms:created xsi:type="dcterms:W3CDTF">2018-02-05T20:48:26Z</dcterms:created>
  <dcterms:modified xsi:type="dcterms:W3CDTF">2019-03-06T07:50:41Z</dcterms:modified>
</cp:coreProperties>
</file>